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0" r:id="rId1"/>
  </p:sldMasterIdLst>
  <p:notesMasterIdLst>
    <p:notesMasterId r:id="rId5"/>
  </p:notesMasterIdLst>
  <p:sldIdLst>
    <p:sldId id="270" r:id="rId2"/>
    <p:sldId id="272" r:id="rId3"/>
    <p:sldId id="264" r:id="rId4"/>
  </p:sldIdLst>
  <p:sldSz cx="49377600" cy="3291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15576" userDrawn="1">
          <p15:clr>
            <a:srgbClr val="A4A3A4"/>
          </p15:clr>
        </p15:guide>
        <p15:guide id="3" pos="6024" userDrawn="1">
          <p15:clr>
            <a:srgbClr val="A4A3A4"/>
          </p15:clr>
        </p15:guide>
        <p15:guide id="4" pos="264" userDrawn="1">
          <p15:clr>
            <a:srgbClr val="A4A3A4"/>
          </p15:clr>
        </p15:guide>
        <p15:guide id="5" pos="744" userDrawn="1">
          <p15:clr>
            <a:srgbClr val="A4A3A4"/>
          </p15:clr>
        </p15:guide>
        <p15:guide id="6" orient="horz" pos="10368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Daniel J Hocking" initials="DJH" lastIdx="1" clrIdx="0">
    <p:extLst>
      <p:ext uri="{19B8F6BF-5375-455C-9EA6-DF929625EA0E}">
        <p15:presenceInfo xmlns:p15="http://schemas.microsoft.com/office/powerpoint/2012/main" userId="Daniel J Hocking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CC"/>
    <a:srgbClr val="0033CC"/>
    <a:srgbClr val="8C1616"/>
    <a:srgbClr val="1903B9"/>
    <a:srgbClr val="FFD54F"/>
    <a:srgbClr val="E1BEE7"/>
    <a:srgbClr val="9E9E9E"/>
    <a:srgbClr val="757575"/>
    <a:srgbClr val="BDBDBD"/>
    <a:srgbClr val="4A14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6988" autoAdjust="0"/>
    <p:restoredTop sz="90359" autoAdjust="0"/>
  </p:normalViewPr>
  <p:slideViewPr>
    <p:cSldViewPr snapToGrid="0" showGuides="1">
      <p:cViewPr varScale="1">
        <p:scale>
          <a:sx n="19" d="100"/>
          <a:sy n="19" d="100"/>
        </p:scale>
        <p:origin x="1592" y="336"/>
      </p:cViewPr>
      <p:guideLst>
        <p:guide pos="15576"/>
        <p:guide pos="6024"/>
        <p:guide pos="264"/>
        <p:guide pos="744"/>
        <p:guide orient="horz" pos="103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commentAuthors" Target="commentAuthors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png>
</file>

<file path=ppt/media/image5.jpg>
</file>

<file path=ppt/media/image6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1CB04D-1C75-43E0-9B64-B7DDAA42BB2C}" type="datetimeFigureOut">
              <a:rPr lang="en-US" smtClean="0"/>
              <a:t>4/1/19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6C2670-3342-473C-969D-FDFF399F2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749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6C2670-3342-473C-969D-FDFF399F205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0853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03320" y="5387342"/>
            <a:ext cx="41970960" cy="11460480"/>
          </a:xfrm>
        </p:spPr>
        <p:txBody>
          <a:bodyPr anchor="b"/>
          <a:lstStyle>
            <a:lvl1pPr algn="ctr"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72200" y="17289782"/>
            <a:ext cx="37033200" cy="7947658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560" indent="0" algn="ctr">
              <a:buNone/>
              <a:defRPr sz="9600"/>
            </a:lvl2pPr>
            <a:lvl3pPr marL="4389120" indent="0" algn="ctr">
              <a:buNone/>
              <a:defRPr sz="8640"/>
            </a:lvl3pPr>
            <a:lvl4pPr marL="6583680" indent="0" algn="ctr">
              <a:buNone/>
              <a:defRPr sz="7680"/>
            </a:lvl4pPr>
            <a:lvl5pPr marL="8778240" indent="0" algn="ctr">
              <a:buNone/>
              <a:defRPr sz="7680"/>
            </a:lvl5pPr>
            <a:lvl6pPr marL="10972800" indent="0" algn="ctr">
              <a:buNone/>
              <a:defRPr sz="7680"/>
            </a:lvl6pPr>
            <a:lvl7pPr marL="13167360" indent="0" algn="ctr">
              <a:buNone/>
              <a:defRPr sz="7680"/>
            </a:lvl7pPr>
            <a:lvl8pPr marL="15361920" indent="0" algn="ctr">
              <a:buNone/>
              <a:defRPr sz="7680"/>
            </a:lvl8pPr>
            <a:lvl9pPr marL="17556480" indent="0" algn="ctr">
              <a:buNone/>
              <a:defRPr sz="7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7559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949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5335848" y="1752600"/>
            <a:ext cx="10647045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394713" y="1752600"/>
            <a:ext cx="31323915" cy="2789682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5495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1048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8995" y="8206749"/>
            <a:ext cx="42588180" cy="13693138"/>
          </a:xfrm>
        </p:spPr>
        <p:txBody>
          <a:bodyPr anchor="b"/>
          <a:lstStyle>
            <a:lvl1pPr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68995" y="22029429"/>
            <a:ext cx="42588180" cy="7200898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/>
                </a:solidFill>
              </a:defRPr>
            </a:lvl1pPr>
            <a:lvl2pPr marL="219456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3050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94710" y="8763000"/>
            <a:ext cx="20985480" cy="208864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997410" y="8763000"/>
            <a:ext cx="20985480" cy="208864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1519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1" y="1752607"/>
            <a:ext cx="4258818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01147" y="8069582"/>
            <a:ext cx="20889036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01147" y="12024360"/>
            <a:ext cx="20889036" cy="176860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4997413" y="8069582"/>
            <a:ext cx="20991911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4997413" y="12024360"/>
            <a:ext cx="20991911" cy="176860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4/1/19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387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506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4/1/19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6585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2" y="2194560"/>
            <a:ext cx="15925561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991911" y="4739647"/>
            <a:ext cx="24997410" cy="23393400"/>
          </a:xfrm>
        </p:spPr>
        <p:txBody>
          <a:bodyPr/>
          <a:lstStyle>
            <a:lvl1pPr>
              <a:defRPr sz="15360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01142" y="9875520"/>
            <a:ext cx="15925561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394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2" y="2194560"/>
            <a:ext cx="15925561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0991911" y="4739647"/>
            <a:ext cx="24997410" cy="23393400"/>
          </a:xfrm>
        </p:spPr>
        <p:txBody>
          <a:bodyPr anchor="t"/>
          <a:lstStyle>
            <a:lvl1pPr marL="0" indent="0">
              <a:buNone/>
              <a:defRPr sz="15360"/>
            </a:lvl1pPr>
            <a:lvl2pPr marL="2194560" indent="0">
              <a:buNone/>
              <a:defRPr sz="13440"/>
            </a:lvl2pPr>
            <a:lvl3pPr marL="4389120" indent="0">
              <a:buNone/>
              <a:defRPr sz="1152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01142" y="9875520"/>
            <a:ext cx="15925561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4/1/19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0141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394710" y="1752607"/>
            <a:ext cx="4258818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94710" y="8763000"/>
            <a:ext cx="4258818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394710" y="30510487"/>
            <a:ext cx="111099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35061-2F74-46D4-9F8F-C77EF304855D}" type="datetimeFigureOut">
              <a:rPr lang="en-US" smtClean="0"/>
              <a:t>4/1/19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356330" y="30510487"/>
            <a:ext cx="166649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4872930" y="30510487"/>
            <a:ext cx="111099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2060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389120" rtl="0" eaLnBrk="1" latinLnBrk="0" hangingPunct="1">
        <a:lnSpc>
          <a:spcPct val="90000"/>
        </a:lnSpc>
        <a:spcBef>
          <a:spcPct val="0"/>
        </a:spcBef>
        <a:buNone/>
        <a:defRPr sz="21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emf"/><Relationship Id="rId13" Type="http://schemas.openxmlformats.org/officeDocument/2006/relationships/image" Target="../media/image8.png"/><Relationship Id="rId18" Type="http://schemas.openxmlformats.org/officeDocument/2006/relationships/image" Target="../media/image11.emf"/><Relationship Id="rId3" Type="http://schemas.openxmlformats.org/officeDocument/2006/relationships/image" Target="../media/image1.png"/><Relationship Id="rId21" Type="http://schemas.openxmlformats.org/officeDocument/2006/relationships/image" Target="../media/image14.emf"/><Relationship Id="rId7" Type="http://schemas.openxmlformats.org/officeDocument/2006/relationships/hyperlink" Target="mailto:lsmit224@vols.utk.edu" TargetMode="External"/><Relationship Id="rId12" Type="http://schemas.openxmlformats.org/officeDocument/2006/relationships/image" Target="../media/image6.png"/><Relationship Id="rId17" Type="http://schemas.openxmlformats.org/officeDocument/2006/relationships/image" Target="../media/image10.em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9.emf"/><Relationship Id="rId20" Type="http://schemas.openxmlformats.org/officeDocument/2006/relationships/image" Target="../media/image13.emf"/><Relationship Id="rId1" Type="http://schemas.openxmlformats.org/officeDocument/2006/relationships/slideLayout" Target="../slideLayouts/slideLayout1.xml"/><Relationship Id="rId6" Type="http://schemas.openxmlformats.org/officeDocument/2006/relationships/hyperlink" Target="mailto:djhocking@frostburg.edu" TargetMode="External"/><Relationship Id="rId11" Type="http://schemas.openxmlformats.org/officeDocument/2006/relationships/image" Target="../media/image5.jpg"/><Relationship Id="rId5" Type="http://schemas.openxmlformats.org/officeDocument/2006/relationships/image" Target="../media/image2.png"/><Relationship Id="rId15" Type="http://schemas.openxmlformats.org/officeDocument/2006/relationships/image" Target="../media/image8.emf"/><Relationship Id="rId10" Type="http://schemas.openxmlformats.org/officeDocument/2006/relationships/image" Target="../media/image4.emf"/><Relationship Id="rId19" Type="http://schemas.openxmlformats.org/officeDocument/2006/relationships/image" Target="../media/image12.emf"/><Relationship Id="rId4" Type="http://schemas.microsoft.com/office/2007/relationships/hdphoto" Target="../media/hdphoto1.wdp"/><Relationship Id="rId9" Type="http://schemas.openxmlformats.org/officeDocument/2006/relationships/image" Target="../media/image3.png"/><Relationship Id="rId14" Type="http://schemas.openxmlformats.org/officeDocument/2006/relationships/image" Target="../media/image7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qrcode-monkey.com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qrstuff.com/" TargetMode="External"/><Relationship Id="rId2" Type="http://schemas.openxmlformats.org/officeDocument/2006/relationships/hyperlink" Target="https://www.qr-code-generator.com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23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6B60EAC3-1995-4BE4-BBD8-8AF8798C064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  <a14:imgEffect>
                      <a14:brightnessContrast bright="-3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6252" y="630022"/>
            <a:ext cx="36667845" cy="2868739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678733BE-059C-47B7-9415-5ADF2F3024F1}"/>
              </a:ext>
            </a:extLst>
          </p:cNvPr>
          <p:cNvSpPr/>
          <p:nvPr/>
        </p:nvSpPr>
        <p:spPr>
          <a:xfrm>
            <a:off x="39401612" y="0"/>
            <a:ext cx="10058400" cy="32918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i="1" dirty="0">
                <a:latin typeface="Lato" panose="020F0502020204030203" pitchFamily="34" charset="0"/>
                <a:cs typeface="Lato" panose="020F0502020204030203" pitchFamily="34" charset="0"/>
              </a:rPr>
              <a:t>Non-Cognitive Predictors of Student Success:</a:t>
            </a:r>
            <a:b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</a:br>
            <a: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  <a:t>A Predictive Validity Comparison Between Domestic and International Students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DC4359A-7BBB-495A-96DE-65574C0C88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754701" y="8291399"/>
            <a:ext cx="26386971" cy="17457736"/>
          </a:xfrm>
        </p:spPr>
        <p:txBody>
          <a:bodyPr anchor="t">
            <a:noAutofit/>
          </a:bodyPr>
          <a:lstStyle/>
          <a:p>
            <a:pPr algn="l">
              <a:lnSpc>
                <a:spcPct val="100000"/>
              </a:lnSpc>
            </a:pPr>
            <a:r>
              <a:rPr lang="en-US" sz="96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Modeling biological tree growth and climate simultaneously properly accounts for uncertainty</a:t>
            </a:r>
            <a:br>
              <a:rPr lang="en-US" sz="96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</a:br>
            <a:r>
              <a:rPr lang="en-US" sz="96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and allows for flexible and explicit sub-models of growth and climate</a:t>
            </a:r>
            <a:br>
              <a:rPr lang="en-US" sz="96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</a:br>
            <a:br>
              <a:rPr lang="en-US" sz="96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</a:br>
            <a:r>
              <a:rPr lang="en-US" sz="96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Reconstructions are highly dependent on assumptions of climate and climate-growth  relationships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0C5B857-0E51-4898-BAEF-B471D5E63813}"/>
              </a:ext>
            </a:extLst>
          </p:cNvPr>
          <p:cNvSpPr/>
          <p:nvPr/>
        </p:nvSpPr>
        <p:spPr>
          <a:xfrm>
            <a:off x="0" y="0"/>
            <a:ext cx="10058400" cy="32918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i="1" dirty="0">
                <a:latin typeface="Lato" panose="020F0502020204030203" pitchFamily="34" charset="0"/>
                <a:cs typeface="Lato" panose="020F0502020204030203" pitchFamily="34" charset="0"/>
              </a:rPr>
              <a:t>Non-Cognitive Predictors of Student Success:</a:t>
            </a:r>
            <a:b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</a:br>
            <a: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  <a:t>A Predictive Validity Comparison Between Domestic and International Students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8E35B311-3C19-412C-ADE6-EB2E4158F366}"/>
                  </a:ext>
                </a:extLst>
              </p:cNvPr>
              <p:cNvSpPr txBox="1"/>
              <p:nvPr/>
            </p:nvSpPr>
            <p:spPr>
              <a:xfrm>
                <a:off x="488187" y="3600987"/>
                <a:ext cx="9290900" cy="2930404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20000"/>
                  </a:lnSpc>
                </a:pPr>
                <a:r>
                  <a:rPr lang="en-US" sz="3600" b="1" dirty="0">
                    <a:latin typeface="Lato Black" panose="020F0A02020204030203" pitchFamily="34" charset="0"/>
                    <a:cs typeface="Arial" panose="020B0604020202020204" pitchFamily="34" charset="0"/>
                  </a:rPr>
                  <a:t>INTRODUCTION</a:t>
                </a:r>
              </a:p>
              <a:p>
                <a:pPr marL="571500" indent="-57150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en-US" sz="3200" dirty="0">
                    <a:latin typeface="Lato" panose="020F0502020204030203" pitchFamily="34" charset="0"/>
                    <a:cs typeface="Arial" panose="020B0604020202020204" pitchFamily="34" charset="0"/>
                  </a:rPr>
                  <a:t>Tree growth is a result of allometric growth patterns, climate, and non-climatic environmental conditions</a:t>
                </a:r>
              </a:p>
              <a:p>
                <a:pPr marL="571500" indent="-57150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en-US" sz="3200" dirty="0">
                    <a:latin typeface="Lato" panose="020F0502020204030203" pitchFamily="34" charset="0"/>
                    <a:cs typeface="Arial" panose="020B0604020202020204" pitchFamily="34" charset="0"/>
                  </a:rPr>
                  <a:t>Schofield  et al. demonstrate a  Bayesian, model-based approach to perform detrending and climate-growth relationships simultaneously</a:t>
                </a:r>
              </a:p>
              <a:p>
                <a:pPr marL="571500" indent="-57150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en-US" sz="3200" b="1" dirty="0">
                    <a:latin typeface="Lato" panose="020F0502020204030203" pitchFamily="34" charset="0"/>
                    <a:cs typeface="Arial" panose="020B0604020202020204" pitchFamily="34" charset="0"/>
                  </a:rPr>
                  <a:t>Hiding Uncertainty: </a:t>
                </a:r>
                <a:r>
                  <a:rPr lang="en-US" sz="3200" dirty="0">
                    <a:latin typeface="Lato" panose="020F0502020204030203" pitchFamily="34" charset="0"/>
                    <a:cs typeface="Arial" panose="020B0604020202020204" pitchFamily="34" charset="0"/>
                  </a:rPr>
                  <a:t>Traditional dendroclimatological reconstructions occur in steps with removal of the biological growth and non-climatic variation (noise) prior to regression with climate. Each step assumes 0 uncertainty in the steps preceding it</a:t>
                </a:r>
              </a:p>
              <a:p>
                <a:pPr marL="571500" indent="-57150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en-US" sz="3200" b="1" dirty="0">
                    <a:latin typeface="Lato" panose="020F0502020204030203" pitchFamily="34" charset="0"/>
                    <a:cs typeface="Arial" panose="020B0604020202020204" pitchFamily="34" charset="0"/>
                  </a:rPr>
                  <a:t>Flexible hierarchical framework: </a:t>
                </a:r>
                <a:r>
                  <a:rPr lang="en-US" sz="3200" dirty="0">
                    <a:latin typeface="Lato" panose="020F0502020204030203" pitchFamily="34" charset="0"/>
                    <a:cs typeface="Arial" panose="020B0604020202020204" pitchFamily="34" charset="0"/>
                  </a:rPr>
                  <a:t>Easy to incorporate additional levels and variables such as species, disturbance, etc.</a:t>
                </a:r>
              </a:p>
              <a:p>
                <a:pPr marL="571500" indent="-57150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en-US" sz="3200" b="1" dirty="0">
                    <a:latin typeface="Lato" panose="020F0502020204030203" pitchFamily="34" charset="0"/>
                    <a:cs typeface="Arial" panose="020B0604020202020204" pitchFamily="34" charset="0"/>
                  </a:rPr>
                  <a:t>Bayesian inference: </a:t>
                </a:r>
                <a:r>
                  <a:rPr lang="en-US" sz="3200" dirty="0">
                    <a:latin typeface="Lato" panose="020F0502020204030203" pitchFamily="34" charset="0"/>
                    <a:cs typeface="Arial" panose="020B0604020202020204" pitchFamily="34" charset="0"/>
                  </a:rPr>
                  <a:t>Credible intervals = more intuitive interpretation</a:t>
                </a:r>
              </a:p>
              <a:p>
                <a:pPr marL="571500" indent="-57150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en-US" sz="3200" b="1" dirty="0">
                    <a:latin typeface="Lato" panose="020F0502020204030203" pitchFamily="34" charset="0"/>
                    <a:cs typeface="Arial" panose="020B0604020202020204" pitchFamily="34" charset="0"/>
                  </a:rPr>
                  <a:t>Transparent, reproducible results!</a:t>
                </a:r>
              </a:p>
              <a:p>
                <a:pPr>
                  <a:lnSpc>
                    <a:spcPct val="120000"/>
                  </a:lnSpc>
                </a:pPr>
                <a:endParaRPr lang="en-US" sz="3600" b="1" dirty="0">
                  <a:latin typeface="Lato" panose="020F0502020204030203" pitchFamily="34" charset="0"/>
                  <a:cs typeface="Arial" panose="020B0604020202020204" pitchFamily="34" charset="0"/>
                </a:endParaRPr>
              </a:p>
              <a:p>
                <a:pPr>
                  <a:lnSpc>
                    <a:spcPct val="120000"/>
                  </a:lnSpc>
                </a:pPr>
                <a:r>
                  <a:rPr lang="en-US" sz="3600" b="1" dirty="0">
                    <a:latin typeface="Lato Black" panose="020F0A02020204030203" pitchFamily="34" charset="0"/>
                    <a:cs typeface="Arial" panose="020B0604020202020204" pitchFamily="34" charset="0"/>
                  </a:rPr>
                  <a:t>METHODS</a:t>
                </a:r>
              </a:p>
              <a:p>
                <a:pPr marL="571500" indent="-57150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en-US" sz="3200" dirty="0">
                    <a:latin typeface="Lato" panose="020F0502020204030203" pitchFamily="34" charset="0"/>
                    <a:cs typeface="Arial" panose="020B0604020202020204" pitchFamily="34" charset="0"/>
                  </a:rPr>
                  <a:t>Scotts Pine data with ages from </a:t>
                </a:r>
                <a:r>
                  <a:rPr lang="en-US" sz="3200" dirty="0" err="1">
                    <a:latin typeface="Lato" panose="020F0502020204030203" pitchFamily="34" charset="0"/>
                    <a:cs typeface="Arial" panose="020B0604020202020204" pitchFamily="34" charset="0"/>
                  </a:rPr>
                  <a:t>Tornetrask</a:t>
                </a:r>
                <a:r>
                  <a:rPr lang="en-US" sz="3200" dirty="0">
                    <a:latin typeface="Lato" panose="020F0502020204030203" pitchFamily="34" charset="0"/>
                    <a:cs typeface="Arial" panose="020B0604020202020204" pitchFamily="34" charset="0"/>
                  </a:rPr>
                  <a:t>, Sweden</a:t>
                </a:r>
              </a:p>
              <a:p>
                <a:pPr marL="571500" indent="-57150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en-US" sz="3200" dirty="0">
                    <a:latin typeface="Lato" panose="020F0502020204030203" pitchFamily="34" charset="0"/>
                    <a:cs typeface="Arial" panose="020B0604020202020204" pitchFamily="34" charset="0"/>
                  </a:rPr>
                  <a:t>Multispecies from the NW Mountains Climate Region of NM (2902)</a:t>
                </a:r>
              </a:p>
              <a:p>
                <a:pPr marL="571500" indent="-57150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en-US" sz="3200" dirty="0">
                    <a:latin typeface="Lato" panose="020F0502020204030203" pitchFamily="34" charset="0"/>
                    <a:cs typeface="Arial" panose="020B0604020202020204" pitchFamily="34" charset="0"/>
                  </a:rPr>
                  <a:t>Climate Division </a:t>
                </a:r>
                <a:r>
                  <a:rPr lang="en-US" sz="3200" dirty="0" err="1">
                    <a:latin typeface="Lato" panose="020F0502020204030203" pitchFamily="34" charset="0"/>
                    <a:cs typeface="Arial" panose="020B0604020202020204" pitchFamily="34" charset="0"/>
                  </a:rPr>
                  <a:t>Precip</a:t>
                </a:r>
                <a:r>
                  <a:rPr lang="en-US" sz="3200" dirty="0">
                    <a:latin typeface="Lato" panose="020F0502020204030203" pitchFamily="34" charset="0"/>
                    <a:cs typeface="Arial" panose="020B0604020202020204" pitchFamily="34" charset="0"/>
                  </a:rPr>
                  <a:t> Data: </a:t>
                </a:r>
                <a:r>
                  <a:rPr lang="en-US" sz="3200" dirty="0" err="1">
                    <a:latin typeface="Lato" panose="020F0502020204030203" pitchFamily="34" charset="0"/>
                    <a:cs typeface="Arial" panose="020B0604020202020204" pitchFamily="34" charset="0"/>
                  </a:rPr>
                  <a:t>treeclim</a:t>
                </a:r>
                <a:r>
                  <a:rPr lang="en-US" sz="3200" dirty="0">
                    <a:latin typeface="Lato" panose="020F0502020204030203" pitchFamily="34" charset="0"/>
                    <a:cs typeface="Arial" panose="020B0604020202020204" pitchFamily="34" charset="0"/>
                  </a:rPr>
                  <a:t> selected Jan-July</a:t>
                </a:r>
              </a:p>
              <a:p>
                <a:pPr marL="571500" indent="-57150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en-US" sz="3200" dirty="0">
                    <a:latin typeface="Lato" panose="020F0502020204030203" pitchFamily="34" charset="0"/>
                    <a:cs typeface="Arial" panose="020B0604020202020204" pitchFamily="34" charset="0"/>
                  </a:rPr>
                  <a:t>Removed series not correlated to each other (&lt; 0.4 spearman rho)</a:t>
                </a:r>
              </a:p>
              <a:p>
                <a:pPr marL="571500" indent="-57150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en-US" sz="3200" dirty="0">
                    <a:latin typeface="Lato" panose="020F0502020204030203" pitchFamily="34" charset="0"/>
                    <a:cs typeface="Arial" panose="020B0604020202020204" pitchFamily="34" charset="0"/>
                  </a:rPr>
                  <a:t>Removed series not correlated climate (</a:t>
                </a:r>
                <a14:m>
                  <m:oMath xmlns:m="http://schemas.openxmlformats.org/officeDocument/2006/math">
                    <m:r>
                      <a:rPr lang="en-US" sz="3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𝜌</m:t>
                    </m:r>
                    <m:r>
                      <a:rPr lang="en-US" sz="3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&lt;0.4)</m:t>
                    </m:r>
                  </m:oMath>
                </a14:m>
                <a:endParaRPr lang="en-US" sz="3200" dirty="0">
                  <a:latin typeface="Lato" panose="020F0502020204030203" pitchFamily="34" charset="0"/>
                  <a:cs typeface="Arial" panose="020B0604020202020204" pitchFamily="34" charset="0"/>
                </a:endParaRPr>
              </a:p>
              <a:p>
                <a:pPr marL="571500" indent="-57150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en-US" sz="3200" dirty="0">
                    <a:latin typeface="Lato" panose="020F0502020204030203" pitchFamily="34" charset="0"/>
                    <a:cs typeface="Arial" panose="020B0604020202020204" pitchFamily="34" charset="0"/>
                  </a:rPr>
                  <a:t>Run Bayesian models using JAGS in R</a:t>
                </a:r>
              </a:p>
              <a:p>
                <a:pPr>
                  <a:lnSpc>
                    <a:spcPct val="120000"/>
                  </a:lnSpc>
                </a:pPr>
                <a:endParaRPr lang="en-US" sz="3600" b="1" dirty="0">
                  <a:latin typeface="Lato" panose="020F0502020204030203" pitchFamily="34" charset="0"/>
                  <a:cs typeface="Arial" panose="020B0604020202020204" pitchFamily="34" charset="0"/>
                </a:endParaRPr>
              </a:p>
              <a:p>
                <a:pPr>
                  <a:lnSpc>
                    <a:spcPct val="120000"/>
                  </a:lnSpc>
                </a:pPr>
                <a:r>
                  <a:rPr lang="en-US" sz="3600" b="1" dirty="0">
                    <a:latin typeface="Lato Black" panose="020F0A02020204030203" pitchFamily="34" charset="0"/>
                    <a:cs typeface="Arial" panose="020B0604020202020204" pitchFamily="34" charset="0"/>
                  </a:rPr>
                  <a:t>RESULTS (just model options w/results on right?)</a:t>
                </a:r>
              </a:p>
              <a:p>
                <a:pPr marL="571500" indent="-57150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en-US" sz="3200" dirty="0">
                    <a:latin typeface="Lato" panose="020F0502020204030203" pitchFamily="34" charset="0"/>
                    <a:cs typeface="Arial" panose="020B0604020202020204" pitchFamily="34" charset="0"/>
                  </a:rPr>
                  <a:t>Graph or table with essential results only.</a:t>
                </a:r>
              </a:p>
              <a:p>
                <a:pPr marL="571500" indent="-57150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en-US" sz="3200" dirty="0">
                    <a:latin typeface="Lato" panose="020F0502020204030203" pitchFamily="34" charset="0"/>
                    <a:cs typeface="Arial" panose="020B0604020202020204" pitchFamily="34" charset="0"/>
                  </a:rPr>
                  <a:t>other stuff in the ammo bar.</a:t>
                </a:r>
              </a:p>
              <a:p>
                <a:pPr>
                  <a:lnSpc>
                    <a:spcPct val="120000"/>
                  </a:lnSpc>
                </a:pPr>
                <a:endParaRPr lang="en-US" sz="3600" dirty="0">
                  <a:latin typeface="Lato" panose="020F0502020204030203" pitchFamily="34" charset="0"/>
                  <a:cs typeface="Arial" panose="020B0604020202020204" pitchFamily="34" charset="0"/>
                </a:endParaRPr>
              </a:p>
              <a:p>
                <a:pPr>
                  <a:lnSpc>
                    <a:spcPct val="120000"/>
                  </a:lnSpc>
                </a:pPr>
                <a:r>
                  <a:rPr lang="en-US" sz="3600" b="1" dirty="0">
                    <a:latin typeface="Lato" panose="020F0502020204030203" pitchFamily="34" charset="0"/>
                    <a:cs typeface="Arial" panose="020B0604020202020204" pitchFamily="34" charset="0"/>
                  </a:rPr>
                  <a:t>Detrending</a:t>
                </a:r>
              </a:p>
              <a:p>
                <a:pPr marL="457200" indent="-45720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en-US" sz="3200" b="1" dirty="0">
                    <a:latin typeface="Lato" panose="020F0502020204030203" pitchFamily="34" charset="0"/>
                    <a:cs typeface="Arial" panose="020B0604020202020204" pitchFamily="34" charset="0"/>
                  </a:rPr>
                  <a:t>Negative Exponential – just use table? lots of “wasted” space</a:t>
                </a:r>
              </a:p>
              <a:p>
                <a:pPr>
                  <a:lnSpc>
                    <a:spcPct val="120000"/>
                  </a:lnSpc>
                </a:pPr>
                <a:endParaRPr lang="en-US" sz="3600" dirty="0">
                  <a:latin typeface="Lato" panose="020F0502020204030203" pitchFamily="34" charset="0"/>
                  <a:cs typeface="Arial" panose="020B0604020202020204" pitchFamily="34" charset="0"/>
                </a:endParaRPr>
              </a:p>
              <a:p>
                <a:pPr>
                  <a:lnSpc>
                    <a:spcPct val="120000"/>
                  </a:lnSpc>
                </a:pPr>
                <a:endParaRPr lang="en-US" sz="3600" dirty="0">
                  <a:latin typeface="Lato" panose="020F0502020204030203" pitchFamily="34" charset="0"/>
                  <a:cs typeface="Arial" panose="020B0604020202020204" pitchFamily="34" charset="0"/>
                </a:endParaRPr>
              </a:p>
              <a:p>
                <a:pPr>
                  <a:lnSpc>
                    <a:spcPct val="120000"/>
                  </a:lnSpc>
                </a:pPr>
                <a:endParaRPr lang="en-US" sz="3600" dirty="0">
                  <a:latin typeface="Lato" panose="020F0502020204030203" pitchFamily="34" charset="0"/>
                  <a:cs typeface="Arial" panose="020B0604020202020204" pitchFamily="34" charset="0"/>
                </a:endParaRPr>
              </a:p>
              <a:p>
                <a:pPr>
                  <a:lnSpc>
                    <a:spcPct val="120000"/>
                  </a:lnSpc>
                </a:pPr>
                <a:r>
                  <a:rPr lang="en-US" sz="3600" b="1" dirty="0">
                    <a:latin typeface="Lato Black" panose="020F0A02020204030203" pitchFamily="34" charset="0"/>
                    <a:cs typeface="Arial" panose="020B0604020202020204" pitchFamily="34" charset="0"/>
                  </a:rPr>
                  <a:t>DISCUSSION</a:t>
                </a:r>
              </a:p>
              <a:p>
                <a:pPr marL="571500" indent="-57150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en-US" sz="3200" dirty="0">
                    <a:latin typeface="Lato Black" panose="020F0A02020204030203" pitchFamily="34" charset="0"/>
                    <a:cs typeface="Arial" panose="020B0604020202020204" pitchFamily="34" charset="0"/>
                  </a:rPr>
                  <a:t>No chronologies. Hierarchical components can be added to account for species and sites, and those become much more interpretable </a:t>
                </a:r>
              </a:p>
              <a:p>
                <a:pPr marL="571500" indent="-571500">
                  <a:lnSpc>
                    <a:spcPct val="120000"/>
                  </a:lnSpc>
                  <a:buFont typeface="Arial" panose="020B0604020202020204" pitchFamily="34" charset="0"/>
                  <a:buChar char="•"/>
                </a:pPr>
                <a:r>
                  <a:rPr lang="en-US" sz="3200" dirty="0">
                    <a:latin typeface="Lato Black" panose="020F0A02020204030203" pitchFamily="34" charset="0"/>
                    <a:cs typeface="Arial" panose="020B0604020202020204" pitchFamily="34" charset="0"/>
                  </a:rPr>
                  <a:t>Worst case: same model, more info.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8E35B311-3C19-412C-ADE6-EB2E4158F36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88187" y="3600987"/>
                <a:ext cx="9290900" cy="29304048"/>
              </a:xfrm>
              <a:prstGeom prst="rect">
                <a:avLst/>
              </a:prstGeom>
              <a:blipFill>
                <a:blip r:embed="rId5"/>
                <a:stretch>
                  <a:fillRect l="-1774" t="-87" r="-204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0" name="TextBox 9">
            <a:extLst>
              <a:ext uri="{FF2B5EF4-FFF2-40B4-BE49-F238E27FC236}">
                <a16:creationId xmlns:a16="http://schemas.microsoft.com/office/drawing/2014/main" id="{DB244B05-C5D7-4580-8933-5B2F47EB56B0}"/>
              </a:ext>
            </a:extLst>
          </p:cNvPr>
          <p:cNvSpPr txBox="1"/>
          <p:nvPr/>
        </p:nvSpPr>
        <p:spPr>
          <a:xfrm>
            <a:off x="419100" y="1"/>
            <a:ext cx="38982511" cy="3323987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3600" b="1" dirty="0">
              <a:latin typeface="Cambria" panose="020405030504060302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r>
              <a:rPr lang="en-US" sz="6600" b="1" dirty="0"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Hierarchical Bayesian models for climate reconstruction and uncertainty using tree-ring data</a:t>
            </a:r>
            <a:r>
              <a:rPr lang="en-US" sz="6600" b="1" dirty="0"/>
              <a:t> </a:t>
            </a:r>
            <a:endParaRPr lang="en-US" sz="66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br>
              <a:rPr lang="en-US" sz="5400" i="1" dirty="0">
                <a:latin typeface="Lato" panose="020F0502020204030203" pitchFamily="34" charset="0"/>
                <a:cs typeface="Lato" panose="020F0502020204030203" pitchFamily="34" charset="0"/>
              </a:rPr>
            </a:br>
            <a:endParaRPr lang="en-US" sz="5400" i="1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729DB9F-35E1-3144-9C41-458F6E9891C0}"/>
              </a:ext>
            </a:extLst>
          </p:cNvPr>
          <p:cNvGrpSpPr/>
          <p:nvPr/>
        </p:nvGrpSpPr>
        <p:grpSpPr>
          <a:xfrm>
            <a:off x="623573" y="1800494"/>
            <a:ext cx="9352416" cy="1587294"/>
            <a:chOff x="623573" y="1800494"/>
            <a:chExt cx="9352416" cy="1587294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4F9E57F-C64F-4827-8C49-BB9DBDC073C7}"/>
                </a:ext>
              </a:extLst>
            </p:cNvPr>
            <p:cNvSpPr txBox="1"/>
            <p:nvPr/>
          </p:nvSpPr>
          <p:spPr>
            <a:xfrm>
              <a:off x="1101586" y="1800494"/>
              <a:ext cx="8874403" cy="15872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15000"/>
                </a:lnSpc>
              </a:pPr>
              <a:r>
                <a:rPr lang="en-US" sz="4400" dirty="0">
                  <a:latin typeface="Times New Roman" panose="02020603050405020304" pitchFamily="18" charset="0"/>
                  <a:ea typeface="Droid Serif"/>
                  <a:cs typeface="Times New Roman" panose="02020603050405020304" pitchFamily="18" charset="0"/>
                  <a:sym typeface="Droid Serif"/>
                </a:rPr>
                <a:t>Daniel J. Hocking </a:t>
              </a:r>
              <a:r>
                <a:rPr lang="en-US" sz="3200" dirty="0">
                  <a:latin typeface="Times New Roman" panose="02020603050405020304" pitchFamily="18" charset="0"/>
                  <a:ea typeface="Droid Serif"/>
                  <a:cs typeface="Times New Roman" panose="02020603050405020304" pitchFamily="18" charset="0"/>
                  <a:sym typeface="Droid Serif"/>
                  <a:hlinkClick r:id="rId6"/>
                </a:rPr>
                <a:t>djhocking@frostburg.edu</a:t>
              </a:r>
              <a:endParaRPr lang="en-US" sz="3200" dirty="0">
                <a:latin typeface="Times New Roman" panose="02020603050405020304" pitchFamily="18" charset="0"/>
                <a:ea typeface="Droid Serif"/>
                <a:cs typeface="Times New Roman" panose="02020603050405020304" pitchFamily="18" charset="0"/>
                <a:sym typeface="Droid Serif"/>
              </a:endParaRPr>
            </a:p>
            <a:p>
              <a:pPr>
                <a:lnSpc>
                  <a:spcPct val="115000"/>
                </a:lnSpc>
              </a:pPr>
              <a:r>
                <a:rPr lang="en-US" sz="4400" dirty="0">
                  <a:latin typeface="Times New Roman" panose="02020603050405020304" pitchFamily="18" charset="0"/>
                  <a:ea typeface="Droid Serif"/>
                  <a:cs typeface="Times New Roman" panose="02020603050405020304" pitchFamily="18" charset="0"/>
                  <a:sym typeface="Droid Serif"/>
                </a:rPr>
                <a:t>Laura G. Smith     </a:t>
              </a:r>
              <a:r>
                <a:rPr lang="en-US" sz="3200" dirty="0">
                  <a:latin typeface="Times New Roman" panose="02020603050405020304" pitchFamily="18" charset="0"/>
                  <a:ea typeface="Droid Serif"/>
                  <a:cs typeface="Times New Roman" panose="02020603050405020304" pitchFamily="18" charset="0"/>
                  <a:sym typeface="Droid Serif"/>
                  <a:hlinkClick r:id="rId7"/>
                </a:rPr>
                <a:t>lsmit224@vols.utk.edu</a:t>
              </a:r>
              <a:r>
                <a:rPr lang="en-US" sz="3200" dirty="0">
                  <a:latin typeface="Times New Roman" panose="02020603050405020304" pitchFamily="18" charset="0"/>
                  <a:ea typeface="Droid Serif"/>
                  <a:cs typeface="Times New Roman" panose="02020603050405020304" pitchFamily="18" charset="0"/>
                  <a:sym typeface="Droid Serif"/>
                </a:rPr>
                <a:t> </a:t>
              </a:r>
              <a:endParaRPr lang="en-US" sz="3200" dirty="0">
                <a:latin typeface="Times New Roman" panose="02020603050405020304" pitchFamily="18" charset="0"/>
                <a:ea typeface="Oswald"/>
                <a:cs typeface="Times New Roman" panose="02020603050405020304" pitchFamily="18" charset="0"/>
                <a:sym typeface="Oswald"/>
              </a:endParaRPr>
            </a:p>
          </p:txBody>
        </p:sp>
        <p:sp>
          <p:nvSpPr>
            <p:cNvPr id="20" name="Graphic 18">
              <a:extLst>
                <a:ext uri="{FF2B5EF4-FFF2-40B4-BE49-F238E27FC236}">
                  <a16:creationId xmlns:a16="http://schemas.microsoft.com/office/drawing/2014/main" id="{BDF411EE-4753-4C32-9DAF-D5DA024A3893}"/>
                </a:ext>
              </a:extLst>
            </p:cNvPr>
            <p:cNvSpPr/>
            <p:nvPr/>
          </p:nvSpPr>
          <p:spPr>
            <a:xfrm>
              <a:off x="623573" y="2426543"/>
              <a:ext cx="360430" cy="335196"/>
            </a:xfrm>
            <a:custGeom>
              <a:avLst/>
              <a:gdLst>
                <a:gd name="connsiteX0" fmla="*/ 310594 w 327663"/>
                <a:gd name="connsiteY0" fmla="*/ 219906 h 335196"/>
                <a:gd name="connsiteX1" fmla="*/ 246568 w 327663"/>
                <a:gd name="connsiteY1" fmla="*/ 176217 h 335196"/>
                <a:gd name="connsiteX2" fmla="*/ 212295 w 327663"/>
                <a:gd name="connsiteY2" fmla="*/ 176217 h 335196"/>
                <a:gd name="connsiteX3" fmla="*/ 165217 w 327663"/>
                <a:gd name="connsiteY3" fmla="*/ 189022 h 335196"/>
                <a:gd name="connsiteX4" fmla="*/ 118138 w 327663"/>
                <a:gd name="connsiteY4" fmla="*/ 176217 h 335196"/>
                <a:gd name="connsiteX5" fmla="*/ 83866 w 327663"/>
                <a:gd name="connsiteY5" fmla="*/ 176217 h 335196"/>
                <a:gd name="connsiteX6" fmla="*/ 19839 w 327663"/>
                <a:gd name="connsiteY6" fmla="*/ 219906 h 335196"/>
                <a:gd name="connsiteX7" fmla="*/ 1385 w 327663"/>
                <a:gd name="connsiteY7" fmla="*/ 299750 h 335196"/>
                <a:gd name="connsiteX8" fmla="*/ 165970 w 327663"/>
                <a:gd name="connsiteY8" fmla="*/ 335529 h 335196"/>
                <a:gd name="connsiteX9" fmla="*/ 329802 w 327663"/>
                <a:gd name="connsiteY9" fmla="*/ 299750 h 335196"/>
                <a:gd name="connsiteX10" fmla="*/ 310594 w 327663"/>
                <a:gd name="connsiteY10" fmla="*/ 219906 h 335196"/>
                <a:gd name="connsiteX11" fmla="*/ 165593 w 327663"/>
                <a:gd name="connsiteY11" fmla="*/ 154749 h 335196"/>
                <a:gd name="connsiteX12" fmla="*/ 242425 w 327663"/>
                <a:gd name="connsiteY12" fmla="*/ 77918 h 335196"/>
                <a:gd name="connsiteX13" fmla="*/ 165593 w 327663"/>
                <a:gd name="connsiteY13" fmla="*/ 1086 h 335196"/>
                <a:gd name="connsiteX14" fmla="*/ 88762 w 327663"/>
                <a:gd name="connsiteY14" fmla="*/ 77918 h 335196"/>
                <a:gd name="connsiteX15" fmla="*/ 165593 w 327663"/>
                <a:gd name="connsiteY15" fmla="*/ 154749 h 335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27663" h="335196">
                  <a:moveTo>
                    <a:pt x="310594" y="219906"/>
                  </a:moveTo>
                  <a:cubicBezTo>
                    <a:pt x="287243" y="179983"/>
                    <a:pt x="246568" y="176217"/>
                    <a:pt x="246568" y="176217"/>
                  </a:cubicBezTo>
                  <a:lnTo>
                    <a:pt x="212295" y="176217"/>
                  </a:lnTo>
                  <a:cubicBezTo>
                    <a:pt x="198360" y="184126"/>
                    <a:pt x="182541" y="189022"/>
                    <a:pt x="165217" y="189022"/>
                  </a:cubicBezTo>
                  <a:cubicBezTo>
                    <a:pt x="147892" y="189022"/>
                    <a:pt x="132074" y="184503"/>
                    <a:pt x="118138" y="176217"/>
                  </a:cubicBezTo>
                  <a:lnTo>
                    <a:pt x="83866" y="176217"/>
                  </a:lnTo>
                  <a:cubicBezTo>
                    <a:pt x="83866" y="176217"/>
                    <a:pt x="43190" y="179983"/>
                    <a:pt x="19839" y="219906"/>
                  </a:cubicBezTo>
                  <a:cubicBezTo>
                    <a:pt x="-2758" y="259828"/>
                    <a:pt x="1385" y="299750"/>
                    <a:pt x="1385" y="299750"/>
                  </a:cubicBezTo>
                  <a:cubicBezTo>
                    <a:pt x="1385" y="299750"/>
                    <a:pt x="37164" y="335529"/>
                    <a:pt x="165970" y="335529"/>
                  </a:cubicBezTo>
                  <a:cubicBezTo>
                    <a:pt x="294776" y="335529"/>
                    <a:pt x="329802" y="299750"/>
                    <a:pt x="329802" y="299750"/>
                  </a:cubicBezTo>
                  <a:cubicBezTo>
                    <a:pt x="329802" y="299750"/>
                    <a:pt x="333945" y="259828"/>
                    <a:pt x="310594" y="219906"/>
                  </a:cubicBezTo>
                  <a:close/>
                  <a:moveTo>
                    <a:pt x="165593" y="154749"/>
                  </a:moveTo>
                  <a:cubicBezTo>
                    <a:pt x="208152" y="154749"/>
                    <a:pt x="242425" y="120477"/>
                    <a:pt x="242425" y="77918"/>
                  </a:cubicBezTo>
                  <a:cubicBezTo>
                    <a:pt x="242425" y="35359"/>
                    <a:pt x="208152" y="1086"/>
                    <a:pt x="165593" y="1086"/>
                  </a:cubicBezTo>
                  <a:cubicBezTo>
                    <a:pt x="123035" y="1086"/>
                    <a:pt x="88762" y="35736"/>
                    <a:pt x="88762" y="77918"/>
                  </a:cubicBezTo>
                  <a:cubicBezTo>
                    <a:pt x="88762" y="120477"/>
                    <a:pt x="123035" y="154749"/>
                    <a:pt x="165593" y="154749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36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FCAC4B58-8623-4DBE-951A-DDF821787031}"/>
              </a:ext>
            </a:extLst>
          </p:cNvPr>
          <p:cNvSpPr txBox="1"/>
          <p:nvPr/>
        </p:nvSpPr>
        <p:spPr>
          <a:xfrm>
            <a:off x="39937054" y="3218267"/>
            <a:ext cx="8849405" cy="93256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atin typeface="Lato" panose="020F0502020204030203" pitchFamily="34" charset="0"/>
                <a:cs typeface="Arial" panose="020B0604020202020204" pitchFamily="34" charset="0"/>
              </a:rPr>
              <a:t>Details for the overly engaged:</a:t>
            </a:r>
          </a:p>
          <a:p>
            <a:endParaRPr lang="en-US" sz="60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r>
              <a:rPr lang="en-US" sz="6000" b="1" dirty="0">
                <a:latin typeface="Lato" panose="020F0502020204030203" pitchFamily="34" charset="0"/>
                <a:cs typeface="Arial" panose="020B0604020202020204" pitchFamily="34" charset="0"/>
              </a:rPr>
              <a:t>Table of test statistics</a:t>
            </a:r>
          </a:p>
          <a:p>
            <a:endParaRPr lang="en-US" sz="60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r>
              <a:rPr lang="en-US" sz="6000" b="1" dirty="0">
                <a:latin typeface="Lato" panose="020F0502020204030203" pitchFamily="34" charset="0"/>
                <a:cs typeface="Arial" panose="020B0604020202020204" pitchFamily="34" charset="0"/>
              </a:rPr>
              <a:t>Table of model options</a:t>
            </a:r>
          </a:p>
          <a:p>
            <a:endParaRPr lang="en-US" sz="60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r>
              <a:rPr lang="en-US" sz="6000" b="1" dirty="0">
                <a:latin typeface="Lato" panose="020F0502020204030203" pitchFamily="34" charset="0"/>
                <a:cs typeface="Arial" panose="020B0604020202020204" pitchFamily="34" charset="0"/>
              </a:rPr>
              <a:t>Figures? Which?</a:t>
            </a:r>
          </a:p>
          <a:p>
            <a:endParaRPr lang="en-US" sz="60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endParaRPr lang="en-US" sz="6000" b="1" dirty="0"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5FE7F63-B1EE-C14C-9ECC-F89ED5897E2B}"/>
              </a:ext>
            </a:extLst>
          </p:cNvPr>
          <p:cNvGrpSpPr/>
          <p:nvPr/>
        </p:nvGrpSpPr>
        <p:grpSpPr>
          <a:xfrm>
            <a:off x="13717748" y="29456809"/>
            <a:ext cx="9976682" cy="2539629"/>
            <a:chOff x="18783300" y="26753474"/>
            <a:chExt cx="11391161" cy="2716655"/>
          </a:xfrm>
        </p:grpSpPr>
        <p:sp>
          <p:nvSpPr>
            <p:cNvPr id="9" name="Graphic 7">
              <a:extLst>
                <a:ext uri="{FF2B5EF4-FFF2-40B4-BE49-F238E27FC236}">
                  <a16:creationId xmlns:a16="http://schemas.microsoft.com/office/drawing/2014/main" id="{9914F9AF-0FB9-4924-8DCA-B46EEB713FE9}"/>
                </a:ext>
              </a:extLst>
            </p:cNvPr>
            <p:cNvSpPr/>
            <p:nvPr/>
          </p:nvSpPr>
          <p:spPr>
            <a:xfrm>
              <a:off x="20080764" y="27296200"/>
              <a:ext cx="1256803" cy="2173929"/>
            </a:xfrm>
            <a:custGeom>
              <a:avLst/>
              <a:gdLst>
                <a:gd name="connsiteX0" fmla="*/ 321256 w 2089376"/>
                <a:gd name="connsiteY0" fmla="*/ 0 h 3614056"/>
                <a:gd name="connsiteX1" fmla="*/ 0 w 2089376"/>
                <a:gd name="connsiteY1" fmla="*/ 321256 h 3614056"/>
                <a:gd name="connsiteX2" fmla="*/ 0 w 2089376"/>
                <a:gd name="connsiteY2" fmla="*/ 3292801 h 3614056"/>
                <a:gd name="connsiteX3" fmla="*/ 321256 w 2089376"/>
                <a:gd name="connsiteY3" fmla="*/ 3614057 h 3614056"/>
                <a:gd name="connsiteX4" fmla="*/ 1815047 w 2089376"/>
                <a:gd name="connsiteY4" fmla="*/ 3614057 h 3614056"/>
                <a:gd name="connsiteX5" fmla="*/ 2136303 w 2089376"/>
                <a:gd name="connsiteY5" fmla="*/ 3292801 h 3614056"/>
                <a:gd name="connsiteX6" fmla="*/ 2136303 w 2089376"/>
                <a:gd name="connsiteY6" fmla="*/ 321256 h 3614056"/>
                <a:gd name="connsiteX7" fmla="*/ 1815047 w 2089376"/>
                <a:gd name="connsiteY7" fmla="*/ 0 h 3614056"/>
                <a:gd name="connsiteX8" fmla="*/ 321256 w 2089376"/>
                <a:gd name="connsiteY8" fmla="*/ 0 h 3614056"/>
                <a:gd name="connsiteX9" fmla="*/ 889115 w 2089376"/>
                <a:gd name="connsiteY9" fmla="*/ 309397 h 3614056"/>
                <a:gd name="connsiteX10" fmla="*/ 1247302 w 2089376"/>
                <a:gd name="connsiteY10" fmla="*/ 309397 h 3614056"/>
                <a:gd name="connsiteX11" fmla="*/ 1289936 w 2089376"/>
                <a:gd name="connsiteY11" fmla="*/ 369650 h 3614056"/>
                <a:gd name="connsiteX12" fmla="*/ 1247302 w 2089376"/>
                <a:gd name="connsiteY12" fmla="*/ 429903 h 3614056"/>
                <a:gd name="connsiteX13" fmla="*/ 889115 w 2089376"/>
                <a:gd name="connsiteY13" fmla="*/ 429903 h 3614056"/>
                <a:gd name="connsiteX14" fmla="*/ 846480 w 2089376"/>
                <a:gd name="connsiteY14" fmla="*/ 369650 h 3614056"/>
                <a:gd name="connsiteX15" fmla="*/ 889115 w 2089376"/>
                <a:gd name="connsiteY15" fmla="*/ 309397 h 3614056"/>
                <a:gd name="connsiteX16" fmla="*/ 176468 w 2089376"/>
                <a:gd name="connsiteY16" fmla="*/ 738905 h 3614056"/>
                <a:gd name="connsiteX17" fmla="*/ 1959892 w 2089376"/>
                <a:gd name="connsiteY17" fmla="*/ 738905 h 3614056"/>
                <a:gd name="connsiteX18" fmla="*/ 1959892 w 2089376"/>
                <a:gd name="connsiteY18" fmla="*/ 2875208 h 3614056"/>
                <a:gd name="connsiteX19" fmla="*/ 176468 w 2089376"/>
                <a:gd name="connsiteY19" fmla="*/ 2875208 h 3614056"/>
                <a:gd name="connsiteX20" fmla="*/ 176468 w 2089376"/>
                <a:gd name="connsiteY20" fmla="*/ 738905 h 3614056"/>
                <a:gd name="connsiteX21" fmla="*/ 1068180 w 2089376"/>
                <a:gd name="connsiteY21" fmla="*/ 3045747 h 3614056"/>
                <a:gd name="connsiteX22" fmla="*/ 1068180 w 2089376"/>
                <a:gd name="connsiteY22" fmla="*/ 3045747 h 3614056"/>
                <a:gd name="connsiteX23" fmla="*/ 1267066 w 2089376"/>
                <a:gd name="connsiteY23" fmla="*/ 3244633 h 3614056"/>
                <a:gd name="connsiteX24" fmla="*/ 1267066 w 2089376"/>
                <a:gd name="connsiteY24" fmla="*/ 3244633 h 3614056"/>
                <a:gd name="connsiteX25" fmla="*/ 1267066 w 2089376"/>
                <a:gd name="connsiteY25" fmla="*/ 3244633 h 3614056"/>
                <a:gd name="connsiteX26" fmla="*/ 1267066 w 2089376"/>
                <a:gd name="connsiteY26" fmla="*/ 3244633 h 3614056"/>
                <a:gd name="connsiteX27" fmla="*/ 1068180 w 2089376"/>
                <a:gd name="connsiteY27" fmla="*/ 3443519 h 3614056"/>
                <a:gd name="connsiteX28" fmla="*/ 1068180 w 2089376"/>
                <a:gd name="connsiteY28" fmla="*/ 3443519 h 3614056"/>
                <a:gd name="connsiteX29" fmla="*/ 1068180 w 2089376"/>
                <a:gd name="connsiteY29" fmla="*/ 3443519 h 3614056"/>
                <a:gd name="connsiteX30" fmla="*/ 1068180 w 2089376"/>
                <a:gd name="connsiteY30" fmla="*/ 3443519 h 3614056"/>
                <a:gd name="connsiteX31" fmla="*/ 869294 w 2089376"/>
                <a:gd name="connsiteY31" fmla="*/ 3244633 h 3614056"/>
                <a:gd name="connsiteX32" fmla="*/ 869294 w 2089376"/>
                <a:gd name="connsiteY32" fmla="*/ 3244633 h 3614056"/>
                <a:gd name="connsiteX33" fmla="*/ 869294 w 2089376"/>
                <a:gd name="connsiteY33" fmla="*/ 3244633 h 3614056"/>
                <a:gd name="connsiteX34" fmla="*/ 869294 w 2089376"/>
                <a:gd name="connsiteY34" fmla="*/ 3244633 h 3614056"/>
                <a:gd name="connsiteX35" fmla="*/ 1068180 w 2089376"/>
                <a:gd name="connsiteY35" fmla="*/ 3045747 h 3614056"/>
                <a:gd name="connsiteX36" fmla="*/ 1068180 w 2089376"/>
                <a:gd name="connsiteY36" fmla="*/ 3045747 h 3614056"/>
                <a:gd name="connsiteX37" fmla="*/ 1068180 w 2089376"/>
                <a:gd name="connsiteY37" fmla="*/ 3045747 h 3614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089376" h="3614056">
                  <a:moveTo>
                    <a:pt x="321256" y="0"/>
                  </a:moveTo>
                  <a:cubicBezTo>
                    <a:pt x="144562" y="0"/>
                    <a:pt x="0" y="144562"/>
                    <a:pt x="0" y="321256"/>
                  </a:cubicBezTo>
                  <a:lnTo>
                    <a:pt x="0" y="3292801"/>
                  </a:lnTo>
                  <a:cubicBezTo>
                    <a:pt x="0" y="3469495"/>
                    <a:pt x="144562" y="3614057"/>
                    <a:pt x="321256" y="3614057"/>
                  </a:cubicBezTo>
                  <a:lnTo>
                    <a:pt x="1815047" y="3614057"/>
                  </a:lnTo>
                  <a:cubicBezTo>
                    <a:pt x="1991741" y="3614057"/>
                    <a:pt x="2136303" y="3469495"/>
                    <a:pt x="2136303" y="3292801"/>
                  </a:cubicBezTo>
                  <a:lnTo>
                    <a:pt x="2136303" y="321256"/>
                  </a:lnTo>
                  <a:cubicBezTo>
                    <a:pt x="2136303" y="144562"/>
                    <a:pt x="1991741" y="0"/>
                    <a:pt x="1815047" y="0"/>
                  </a:cubicBezTo>
                  <a:lnTo>
                    <a:pt x="321256" y="0"/>
                  </a:lnTo>
                  <a:close/>
                  <a:moveTo>
                    <a:pt x="889115" y="309397"/>
                  </a:moveTo>
                  <a:lnTo>
                    <a:pt x="1247302" y="309397"/>
                  </a:lnTo>
                  <a:cubicBezTo>
                    <a:pt x="1270849" y="309397"/>
                    <a:pt x="1289936" y="336390"/>
                    <a:pt x="1289936" y="369650"/>
                  </a:cubicBezTo>
                  <a:cubicBezTo>
                    <a:pt x="1289936" y="402911"/>
                    <a:pt x="1270849" y="429903"/>
                    <a:pt x="1247302" y="429903"/>
                  </a:cubicBezTo>
                  <a:lnTo>
                    <a:pt x="889115" y="429903"/>
                  </a:lnTo>
                  <a:cubicBezTo>
                    <a:pt x="865567" y="429903"/>
                    <a:pt x="846480" y="402911"/>
                    <a:pt x="846480" y="369650"/>
                  </a:cubicBezTo>
                  <a:cubicBezTo>
                    <a:pt x="846480" y="336390"/>
                    <a:pt x="865567" y="309397"/>
                    <a:pt x="889115" y="309397"/>
                  </a:cubicBezTo>
                  <a:close/>
                  <a:moveTo>
                    <a:pt x="176468" y="738905"/>
                  </a:moveTo>
                  <a:lnTo>
                    <a:pt x="1959892" y="738905"/>
                  </a:lnTo>
                  <a:lnTo>
                    <a:pt x="1959892" y="2875208"/>
                  </a:lnTo>
                  <a:lnTo>
                    <a:pt x="176468" y="2875208"/>
                  </a:lnTo>
                  <a:lnTo>
                    <a:pt x="176468" y="738905"/>
                  </a:lnTo>
                  <a:close/>
                  <a:moveTo>
                    <a:pt x="1068180" y="3045747"/>
                  </a:moveTo>
                  <a:cubicBezTo>
                    <a:pt x="1068180" y="3045747"/>
                    <a:pt x="1068180" y="3045747"/>
                    <a:pt x="1068180" y="3045747"/>
                  </a:cubicBezTo>
                  <a:cubicBezTo>
                    <a:pt x="1178013" y="3045747"/>
                    <a:pt x="1267066" y="3134799"/>
                    <a:pt x="1267066" y="3244633"/>
                  </a:cubicBezTo>
                  <a:cubicBezTo>
                    <a:pt x="1267066" y="3244633"/>
                    <a:pt x="1267066" y="3244633"/>
                    <a:pt x="1267066" y="3244633"/>
                  </a:cubicBezTo>
                  <a:lnTo>
                    <a:pt x="1267066" y="3244633"/>
                  </a:lnTo>
                  <a:cubicBezTo>
                    <a:pt x="1267066" y="3244633"/>
                    <a:pt x="1267066" y="3244633"/>
                    <a:pt x="1267066" y="3244633"/>
                  </a:cubicBezTo>
                  <a:cubicBezTo>
                    <a:pt x="1267066" y="3354466"/>
                    <a:pt x="1178013" y="3443519"/>
                    <a:pt x="1068180" y="3443519"/>
                  </a:cubicBezTo>
                  <a:cubicBezTo>
                    <a:pt x="1068180" y="3443519"/>
                    <a:pt x="1068180" y="3443519"/>
                    <a:pt x="1068180" y="3443519"/>
                  </a:cubicBezTo>
                  <a:lnTo>
                    <a:pt x="1068180" y="3443519"/>
                  </a:lnTo>
                  <a:cubicBezTo>
                    <a:pt x="1068180" y="3443519"/>
                    <a:pt x="1068180" y="3443519"/>
                    <a:pt x="1068180" y="3443519"/>
                  </a:cubicBezTo>
                  <a:cubicBezTo>
                    <a:pt x="958346" y="3443519"/>
                    <a:pt x="869294" y="3354466"/>
                    <a:pt x="869294" y="3244633"/>
                  </a:cubicBezTo>
                  <a:cubicBezTo>
                    <a:pt x="869294" y="3244633"/>
                    <a:pt x="869294" y="3244633"/>
                    <a:pt x="869294" y="3244633"/>
                  </a:cubicBezTo>
                  <a:lnTo>
                    <a:pt x="869294" y="3244633"/>
                  </a:lnTo>
                  <a:cubicBezTo>
                    <a:pt x="869294" y="3244633"/>
                    <a:pt x="869294" y="3244633"/>
                    <a:pt x="869294" y="3244633"/>
                  </a:cubicBezTo>
                  <a:cubicBezTo>
                    <a:pt x="869294" y="3134799"/>
                    <a:pt x="958346" y="3045747"/>
                    <a:pt x="1068180" y="3045747"/>
                  </a:cubicBezTo>
                  <a:cubicBezTo>
                    <a:pt x="1068180" y="3045747"/>
                    <a:pt x="1068180" y="3045747"/>
                    <a:pt x="1068180" y="3045747"/>
                  </a:cubicBezTo>
                  <a:lnTo>
                    <a:pt x="1068180" y="3045747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564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15520EB-0F65-403D-A973-B17B2A4C2E9D}"/>
                </a:ext>
              </a:extLst>
            </p:cNvPr>
            <p:cNvSpPr txBox="1"/>
            <p:nvPr/>
          </p:nvSpPr>
          <p:spPr>
            <a:xfrm>
              <a:off x="21674045" y="26753474"/>
              <a:ext cx="8500416" cy="24692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Lato Black" panose="020F0A02020204030203" pitchFamily="34" charset="0"/>
                  <a:cs typeface="Arial" panose="020B0604020202020204" pitchFamily="34" charset="0"/>
                </a:rPr>
                <a:t>Take a picture</a:t>
              </a:r>
              <a:r>
                <a:rPr lang="en-US" sz="48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Lato" panose="020F0502020204030203" pitchFamily="34" charset="0"/>
                  <a:cs typeface="Arial" panose="020B0604020202020204" pitchFamily="34" charset="0"/>
                </a:rPr>
                <a:t> to visit GitHub page and access code and additional details</a:t>
              </a:r>
              <a:endParaRPr lang="en-US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Lato Black" panose="020F0A02020204030203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74F99D74-1FE2-47E2-9103-2118C762094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8783300" y="28359819"/>
              <a:ext cx="1297464" cy="0"/>
            </a:xfrm>
            <a:prstGeom prst="straightConnector1">
              <a:avLst/>
            </a:prstGeom>
            <a:ln w="66675">
              <a:solidFill>
                <a:schemeClr val="accent1">
                  <a:lumMod val="60000"/>
                  <a:lumOff val="40000"/>
                </a:schemeClr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5" name="Rectangle 524">
            <a:extLst>
              <a:ext uri="{FF2B5EF4-FFF2-40B4-BE49-F238E27FC236}">
                <a16:creationId xmlns:a16="http://schemas.microsoft.com/office/drawing/2014/main" id="{4DD8B597-E83B-44EA-B4E5-8C0BE9DCC038}"/>
              </a:ext>
            </a:extLst>
          </p:cNvPr>
          <p:cNvSpPr/>
          <p:nvPr/>
        </p:nvSpPr>
        <p:spPr>
          <a:xfrm>
            <a:off x="10452640" y="29165240"/>
            <a:ext cx="3306189" cy="32449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373DDBCD-22DB-EA4B-8AC8-D2E35054E51B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8924960" y="924890"/>
            <a:ext cx="4577242" cy="1630972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3AE5D18-D728-CC4F-B982-68F511D2F88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86717" y="9120378"/>
            <a:ext cx="5177320" cy="380107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59D6DD8-D462-4B4F-B135-CB6C9577AFDD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87399" y="9120377"/>
            <a:ext cx="4402014" cy="322973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5FFA5EC-5CE2-4BD1-9C3F-D6DA60ED1CBA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71580" y="1077962"/>
            <a:ext cx="1064698" cy="138777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6FFF5DBE-88F6-F54F-A574-07C0B7B54893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6094" y="29173461"/>
            <a:ext cx="3231654" cy="3231654"/>
          </a:xfrm>
          <a:prstGeom prst="rect">
            <a:avLst/>
          </a:pr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041BCC13-4FEA-9843-86A7-5878DD2954FD}"/>
              </a:ext>
            </a:extLst>
          </p:cNvPr>
          <p:cNvGrpSpPr/>
          <p:nvPr/>
        </p:nvGrpSpPr>
        <p:grpSpPr>
          <a:xfrm>
            <a:off x="12758733" y="4034714"/>
            <a:ext cx="21999677" cy="3262375"/>
            <a:chOff x="13491841" y="18585174"/>
            <a:chExt cx="21999677" cy="3262375"/>
          </a:xfrm>
        </p:grpSpPr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CED69671-2D29-BE46-8109-BBB9A58FD4B9}"/>
                </a:ext>
              </a:extLst>
            </p:cNvPr>
            <p:cNvSpPr txBox="1"/>
            <p:nvPr/>
          </p:nvSpPr>
          <p:spPr>
            <a:xfrm>
              <a:off x="13491841" y="18585174"/>
              <a:ext cx="21999677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7200" dirty="0">
                  <a:solidFill>
                    <a:schemeClr val="bg1"/>
                  </a:solidFill>
                </a:rPr>
                <a:t>Ring Width = Biological Growth x Climate Response x Error</a:t>
              </a:r>
            </a:p>
          </p:txBody>
        </p:sp>
        <mc:AlternateContent xmlns:mc="http://schemas.openxmlformats.org/markup-compatibility/2006" xmlns:a14="http://schemas.microsoft.com/office/drawing/2010/main">
          <mc:Choice Requires="a14">
            <p:sp>
              <p:nvSpPr>
                <p:cNvPr id="6" name="Rectangle 5">
                  <a:extLst>
                    <a:ext uri="{FF2B5EF4-FFF2-40B4-BE49-F238E27FC236}">
                      <a16:creationId xmlns:a16="http://schemas.microsoft.com/office/drawing/2014/main" id="{2F7EF7CB-FE9F-BF48-B83F-3B22A90D3F31}"/>
                    </a:ext>
                  </a:extLst>
                </p:cNvPr>
                <p:cNvSpPr/>
                <p:nvPr/>
              </p:nvSpPr>
              <p:spPr>
                <a:xfrm>
                  <a:off x="13936962" y="20647220"/>
                  <a:ext cx="21109433" cy="1200329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lstStyle/>
                <a:p>
                  <a:pPr/>
                  <a14:m>
                    <m:oMathPara xmlns:m="http://schemas.openxmlformats.org/officeDocument/2006/math">
                      <m:oMathParaPr>
                        <m:jc m:val="centerGroup"/>
                      </m:oMathParaPr>
                      <m:oMath xmlns:m="http://schemas.openxmlformats.org/officeDocument/2006/math">
                        <m:r>
                          <a:rPr lang="en-US" sz="7200" i="1" smtClean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𝑙𝑜𝑔</m:t>
                        </m:r>
                        <m:r>
                          <a:rPr lang="en-US" sz="7200" i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72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𝑟𝑤</m:t>
                        </m:r>
                        <m:sSub>
                          <m:sSubPr>
                            <m:ctrlPr>
                              <a:rPr lang="en-US" sz="72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72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𝑙</m:t>
                            </m:r>
                          </m:e>
                          <m:sub>
                            <m:r>
                              <a:rPr lang="en-US" sz="72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𝑖𝑘𝑡</m:t>
                            </m:r>
                          </m:sub>
                        </m:sSub>
                        <m:r>
                          <a:rPr lang="en-US" sz="7200" i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)=</m:t>
                        </m:r>
                        <m:sSub>
                          <m:sSubPr>
                            <m:ctrlPr>
                              <a:rPr lang="en-US" sz="72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72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𝛼</m:t>
                            </m:r>
                          </m:e>
                          <m:sub>
                            <m:r>
                              <a:rPr lang="en-US" sz="7200" i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0</m:t>
                            </m:r>
                            <m:r>
                              <a:rPr lang="en-US" sz="72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𝑖𝑘</m:t>
                            </m:r>
                          </m:sub>
                        </m:sSub>
                        <m:r>
                          <a:rPr lang="en-US" sz="7200" i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sz="72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72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𝛼</m:t>
                            </m:r>
                          </m:e>
                          <m:sub>
                            <m:r>
                              <a:rPr lang="en-US" sz="7200" i="0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1</m:t>
                            </m:r>
                            <m:r>
                              <a:rPr lang="en-US" sz="72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𝑖𝑘</m:t>
                            </m:r>
                          </m:sub>
                        </m:sSub>
                        <m:r>
                          <a:rPr lang="en-US" sz="72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𝑎𝑔</m:t>
                        </m:r>
                        <m:sSub>
                          <m:sSubPr>
                            <m:ctrlPr>
                              <a:rPr lang="en-US" sz="72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72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sz="72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𝑖𝑘𝑡</m:t>
                            </m:r>
                          </m:sub>
                        </m:sSub>
                        <m:r>
                          <a:rPr lang="en-US" sz="7200" i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sz="72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72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𝛽</m:t>
                            </m:r>
                          </m:e>
                          <m:sub>
                            <m:r>
                              <a:rPr lang="en-US" sz="72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𝑘</m:t>
                            </m:r>
                          </m:sub>
                        </m:sSub>
                        <m:r>
                          <a:rPr lang="en-US" sz="7200" i="1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𝑐𝑙𝑖𝑚𝑎𝑡</m:t>
                        </m:r>
                        <m:sSub>
                          <m:sSubPr>
                            <m:ctrlPr>
                              <a:rPr lang="en-US" sz="72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72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𝑒</m:t>
                            </m:r>
                          </m:e>
                          <m:sub>
                            <m:r>
                              <a:rPr lang="en-US" sz="72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n-US" sz="7200" i="0">
                            <a:solidFill>
                              <a:schemeClr val="bg1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sSub>
                          <m:sSubPr>
                            <m:ctrlPr>
                              <a:rPr lang="en-US" sz="72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sz="72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𝜖</m:t>
                            </m:r>
                          </m:e>
                          <m:sub>
                            <m:r>
                              <a:rPr lang="en-US" sz="7200" i="1">
                                <a:solidFill>
                                  <a:schemeClr val="bg1"/>
                                </a:solidFill>
                                <a:latin typeface="Cambria Math" panose="02040503050406030204" pitchFamily="18" charset="0"/>
                              </a:rPr>
                              <m:t>𝑖𝑘𝑡</m:t>
                            </m:r>
                          </m:sub>
                        </m:sSub>
                      </m:oMath>
                    </m:oMathPara>
                  </a14:m>
                  <a:endParaRPr lang="en-US" sz="7200" dirty="0">
                    <a:solidFill>
                      <a:schemeClr val="bg1"/>
                    </a:solidFill>
                  </a:endParaRPr>
                </a:p>
              </p:txBody>
            </p:sp>
          </mc:Choice>
          <mc:Fallback xmlns="">
            <p:sp>
              <p:nvSpPr>
                <p:cNvPr id="6" name="Rectangle 5">
                  <a:extLst>
                    <a:ext uri="{FF2B5EF4-FFF2-40B4-BE49-F238E27FC236}">
                      <a16:creationId xmlns:a16="http://schemas.microsoft.com/office/drawing/2014/main" id="{2F7EF7CB-FE9F-BF48-B83F-3B22A90D3F31}"/>
                    </a:ext>
                  </a:extLst>
                </p:cNvPr>
                <p:cNvSpPr>
                  <a:spLocks noRot="1" noChangeAspect="1" noMove="1" noResize="1" noEditPoints="1" noAdjustHandles="1" noChangeArrowheads="1" noChangeShapeType="1" noTextEdit="1"/>
                </p:cNvSpPr>
                <p:nvPr/>
              </p:nvSpPr>
              <p:spPr>
                <a:xfrm>
                  <a:off x="13936962" y="20647220"/>
                  <a:ext cx="21109433" cy="1200329"/>
                </a:xfrm>
                <a:prstGeom prst="rect">
                  <a:avLst/>
                </a:prstGeom>
                <a:blipFill>
                  <a:blip r:embed="rId13"/>
                  <a:stretch>
                    <a:fillRect l="-601" b="-27368"/>
                  </a:stretch>
                </a:blipFill>
              </p:spPr>
              <p:txBody>
                <a:bodyPr/>
                <a:lstStyle/>
                <a:p>
                  <a:r>
                    <a:rPr lang="en-US">
                      <a:noFill/>
                    </a:rPr>
                    <a:t> </a:t>
                  </a:r>
                </a:p>
              </p:txBody>
            </p:sp>
          </mc:Fallback>
        </mc:AlternateContent>
        <p:sp>
          <p:nvSpPr>
            <p:cNvPr id="23" name="Right Brace 22">
              <a:extLst>
                <a:ext uri="{FF2B5EF4-FFF2-40B4-BE49-F238E27FC236}">
                  <a16:creationId xmlns:a16="http://schemas.microsoft.com/office/drawing/2014/main" id="{34EFD42A-501F-954A-BCD6-D2A7FBD4C19B}"/>
                </a:ext>
              </a:extLst>
            </p:cNvPr>
            <p:cNvSpPr/>
            <p:nvPr/>
          </p:nvSpPr>
          <p:spPr>
            <a:xfrm rot="16200000" flipV="1">
              <a:off x="22668997" y="16979397"/>
              <a:ext cx="1259292" cy="6776578"/>
            </a:xfrm>
            <a:prstGeom prst="rightBrace">
              <a:avLst/>
            </a:prstGeom>
            <a:ln w="1270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ight Brace 25">
              <a:extLst>
                <a:ext uri="{FF2B5EF4-FFF2-40B4-BE49-F238E27FC236}">
                  <a16:creationId xmlns:a16="http://schemas.microsoft.com/office/drawing/2014/main" id="{F97FC9C4-EE17-894D-829A-C01C0614E157}"/>
                </a:ext>
              </a:extLst>
            </p:cNvPr>
            <p:cNvSpPr/>
            <p:nvPr/>
          </p:nvSpPr>
          <p:spPr>
            <a:xfrm rot="16200000" flipV="1">
              <a:off x="33336985" y="19557673"/>
              <a:ext cx="1259292" cy="1425674"/>
            </a:xfrm>
            <a:prstGeom prst="rightBrace">
              <a:avLst/>
            </a:prstGeom>
            <a:ln w="1270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ight Brace 26">
              <a:extLst>
                <a:ext uri="{FF2B5EF4-FFF2-40B4-BE49-F238E27FC236}">
                  <a16:creationId xmlns:a16="http://schemas.microsoft.com/office/drawing/2014/main" id="{95D8C524-4473-A547-A42C-1FD0F48AB718}"/>
                </a:ext>
              </a:extLst>
            </p:cNvPr>
            <p:cNvSpPr/>
            <p:nvPr/>
          </p:nvSpPr>
          <p:spPr>
            <a:xfrm rot="16200000" flipV="1">
              <a:off x="29539164" y="18157690"/>
              <a:ext cx="1259292" cy="4313847"/>
            </a:xfrm>
            <a:prstGeom prst="rightBrace">
              <a:avLst/>
            </a:prstGeom>
            <a:ln w="1270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ight Brace 27">
              <a:extLst>
                <a:ext uri="{FF2B5EF4-FFF2-40B4-BE49-F238E27FC236}">
                  <a16:creationId xmlns:a16="http://schemas.microsoft.com/office/drawing/2014/main" id="{109417AC-DE7F-D041-ABBE-E9ED3EB861A8}"/>
                </a:ext>
              </a:extLst>
            </p:cNvPr>
            <p:cNvSpPr/>
            <p:nvPr/>
          </p:nvSpPr>
          <p:spPr>
            <a:xfrm rot="16200000" flipV="1">
              <a:off x="16515327" y="19201429"/>
              <a:ext cx="1215188" cy="2182262"/>
            </a:xfrm>
            <a:prstGeom prst="rightBrace">
              <a:avLst/>
            </a:prstGeom>
            <a:ln w="1270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9A3881AF-2128-224F-AAF6-F673794701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1337776"/>
              </p:ext>
            </p:extLst>
          </p:nvPr>
        </p:nvGraphicFramePr>
        <p:xfrm>
          <a:off x="39878812" y="13173918"/>
          <a:ext cx="9144000" cy="71434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90530">
                  <a:extLst>
                    <a:ext uri="{9D8B030D-6E8A-4147-A177-3AD203B41FA5}">
                      <a16:colId xmlns:a16="http://schemas.microsoft.com/office/drawing/2014/main" val="3648223570"/>
                    </a:ext>
                  </a:extLst>
                </a:gridCol>
                <a:gridCol w="2081470">
                  <a:extLst>
                    <a:ext uri="{9D8B030D-6E8A-4147-A177-3AD203B41FA5}">
                      <a16:colId xmlns:a16="http://schemas.microsoft.com/office/drawing/2014/main" val="1556497336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val="3427932598"/>
                    </a:ext>
                  </a:extLst>
                </a:gridCol>
                <a:gridCol w="2286000">
                  <a:extLst>
                    <a:ext uri="{9D8B030D-6E8A-4147-A177-3AD203B41FA5}">
                      <a16:colId xmlns:a16="http://schemas.microsoft.com/office/drawing/2014/main" val="3862053941"/>
                    </a:ext>
                  </a:extLst>
                </a:gridCol>
              </a:tblGrid>
              <a:tr h="1112167">
                <a:tc>
                  <a:txBody>
                    <a:bodyPr/>
                    <a:lstStyle/>
                    <a:p>
                      <a:r>
                        <a:rPr lang="en-US" sz="3200" dirty="0"/>
                        <a:t>Detrending</a:t>
                      </a:r>
                    </a:p>
                  </a:txBody>
                  <a:tcPr marT="91440"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Climate</a:t>
                      </a:r>
                    </a:p>
                  </a:txBody>
                  <a:tcPr marT="91440"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Climate Relationship</a:t>
                      </a:r>
                    </a:p>
                  </a:txBody>
                  <a:tcPr marT="91440"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Error</a:t>
                      </a:r>
                    </a:p>
                  </a:txBody>
                  <a:tcPr marT="91440"/>
                </a:tc>
                <a:extLst>
                  <a:ext uri="{0D108BD9-81ED-4DB2-BD59-A6C34878D82A}">
                    <a16:rowId xmlns:a16="http://schemas.microsoft.com/office/drawing/2014/main" val="3384360836"/>
                  </a:ext>
                </a:extLst>
              </a:tr>
              <a:tr h="1112167">
                <a:tc>
                  <a:txBody>
                    <a:bodyPr/>
                    <a:lstStyle/>
                    <a:p>
                      <a:r>
                        <a:rPr lang="en-US" sz="3200" dirty="0" err="1"/>
                        <a:t>NegExp</a:t>
                      </a:r>
                      <a:endParaRPr lang="en-US" sz="3200" dirty="0"/>
                    </a:p>
                    <a:p>
                      <a:endParaRPr lang="en-US" sz="3200" dirty="0"/>
                    </a:p>
                  </a:txBody>
                  <a:tcPr marT="91440"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Stable</a:t>
                      </a:r>
                    </a:p>
                  </a:txBody>
                  <a:tcPr marT="91440"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Linear</a:t>
                      </a:r>
                    </a:p>
                  </a:txBody>
                  <a:tcPr marT="91440"/>
                </a:tc>
                <a:tc>
                  <a:txBody>
                    <a:bodyPr/>
                    <a:lstStyle/>
                    <a:p>
                      <a:r>
                        <a:rPr lang="en-US" sz="3200" dirty="0" err="1"/>
                        <a:t>iid</a:t>
                      </a:r>
                      <a:endParaRPr lang="en-US" sz="3200" dirty="0"/>
                    </a:p>
                  </a:txBody>
                  <a:tcPr marT="91440"/>
                </a:tc>
                <a:extLst>
                  <a:ext uri="{0D108BD9-81ED-4DB2-BD59-A6C34878D82A}">
                    <a16:rowId xmlns:a16="http://schemas.microsoft.com/office/drawing/2014/main" val="3358972484"/>
                  </a:ext>
                </a:extLst>
              </a:tr>
              <a:tr h="1112167">
                <a:tc>
                  <a:txBody>
                    <a:bodyPr/>
                    <a:lstStyle/>
                    <a:p>
                      <a:r>
                        <a:rPr lang="en-US" sz="3200" dirty="0"/>
                        <a:t>Mean</a:t>
                      </a:r>
                    </a:p>
                  </a:txBody>
                  <a:tcPr marT="91440"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Spline (25-yr)</a:t>
                      </a:r>
                    </a:p>
                  </a:txBody>
                  <a:tcPr marT="91440"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Piecewise linear</a:t>
                      </a:r>
                    </a:p>
                  </a:txBody>
                  <a:tcPr marT="91440"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Vary by tree</a:t>
                      </a:r>
                    </a:p>
                  </a:txBody>
                  <a:tcPr marT="91440"/>
                </a:tc>
                <a:extLst>
                  <a:ext uri="{0D108BD9-81ED-4DB2-BD59-A6C34878D82A}">
                    <a16:rowId xmlns:a16="http://schemas.microsoft.com/office/drawing/2014/main" val="820038201"/>
                  </a:ext>
                </a:extLst>
              </a:tr>
              <a:tr h="1112167">
                <a:tc>
                  <a:txBody>
                    <a:bodyPr/>
                    <a:lstStyle/>
                    <a:p>
                      <a:r>
                        <a:rPr lang="en-US" sz="3200" dirty="0"/>
                        <a:t>2/3 cubic spline</a:t>
                      </a:r>
                    </a:p>
                  </a:txBody>
                  <a:tcPr marT="91440"/>
                </a:tc>
                <a:tc>
                  <a:txBody>
                    <a:bodyPr/>
                    <a:lstStyle/>
                    <a:p>
                      <a:endParaRPr lang="en-US" sz="3200"/>
                    </a:p>
                  </a:txBody>
                  <a:tcPr marT="91440"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Change point</a:t>
                      </a:r>
                    </a:p>
                  </a:txBody>
                  <a:tcPr marT="91440"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Vary by species</a:t>
                      </a:r>
                    </a:p>
                  </a:txBody>
                  <a:tcPr marT="91440"/>
                </a:tc>
                <a:extLst>
                  <a:ext uri="{0D108BD9-81ED-4DB2-BD59-A6C34878D82A}">
                    <a16:rowId xmlns:a16="http://schemas.microsoft.com/office/drawing/2014/main" val="755082590"/>
                  </a:ext>
                </a:extLst>
              </a:tr>
              <a:tr h="624642">
                <a:tc>
                  <a:txBody>
                    <a:bodyPr/>
                    <a:lstStyle/>
                    <a:p>
                      <a:r>
                        <a:rPr lang="en-US" sz="3200" dirty="0" err="1"/>
                        <a:t>Hugershoff</a:t>
                      </a:r>
                      <a:endParaRPr lang="en-US" sz="3200" dirty="0"/>
                    </a:p>
                  </a:txBody>
                  <a:tcPr marT="91440"/>
                </a:tc>
                <a:tc>
                  <a:txBody>
                    <a:bodyPr/>
                    <a:lstStyle/>
                    <a:p>
                      <a:endParaRPr lang="en-US" sz="3200"/>
                    </a:p>
                  </a:txBody>
                  <a:tcPr marT="91440"/>
                </a:tc>
                <a:tc>
                  <a:txBody>
                    <a:bodyPr/>
                    <a:lstStyle/>
                    <a:p>
                      <a:endParaRPr lang="en-US" sz="3200" dirty="0"/>
                    </a:p>
                  </a:txBody>
                  <a:tcPr marT="91440"/>
                </a:tc>
                <a:tc>
                  <a:txBody>
                    <a:bodyPr/>
                    <a:lstStyle/>
                    <a:p>
                      <a:r>
                        <a:rPr lang="en-US" sz="3200" dirty="0"/>
                        <a:t>AR1</a:t>
                      </a:r>
                    </a:p>
                  </a:txBody>
                  <a:tcPr marT="91440"/>
                </a:tc>
                <a:extLst>
                  <a:ext uri="{0D108BD9-81ED-4DB2-BD59-A6C34878D82A}">
                    <a16:rowId xmlns:a16="http://schemas.microsoft.com/office/drawing/2014/main" val="4020043758"/>
                  </a:ext>
                </a:extLst>
              </a:tr>
              <a:tr h="624642">
                <a:tc>
                  <a:txBody>
                    <a:bodyPr/>
                    <a:lstStyle/>
                    <a:p>
                      <a:r>
                        <a:rPr lang="en-US" sz="3200" dirty="0"/>
                        <a:t>RCS</a:t>
                      </a:r>
                    </a:p>
                  </a:txBody>
                  <a:tcPr marT="91440"/>
                </a:tc>
                <a:tc>
                  <a:txBody>
                    <a:bodyPr/>
                    <a:lstStyle/>
                    <a:p>
                      <a:endParaRPr lang="en-US" sz="3200"/>
                    </a:p>
                  </a:txBody>
                  <a:tcPr marT="91440"/>
                </a:tc>
                <a:tc>
                  <a:txBody>
                    <a:bodyPr/>
                    <a:lstStyle/>
                    <a:p>
                      <a:endParaRPr lang="en-US" sz="3200" dirty="0"/>
                    </a:p>
                  </a:txBody>
                  <a:tcPr marT="91440"/>
                </a:tc>
                <a:tc>
                  <a:txBody>
                    <a:bodyPr/>
                    <a:lstStyle/>
                    <a:p>
                      <a:endParaRPr lang="en-US" sz="3200" dirty="0"/>
                    </a:p>
                  </a:txBody>
                  <a:tcPr marT="91440"/>
                </a:tc>
                <a:extLst>
                  <a:ext uri="{0D108BD9-81ED-4DB2-BD59-A6C34878D82A}">
                    <a16:rowId xmlns:a16="http://schemas.microsoft.com/office/drawing/2014/main" val="3379938656"/>
                  </a:ext>
                </a:extLst>
              </a:tr>
              <a:tr h="624642">
                <a:tc>
                  <a:txBody>
                    <a:bodyPr/>
                    <a:lstStyle/>
                    <a:p>
                      <a:r>
                        <a:rPr lang="en-US" sz="3200" dirty="0"/>
                        <a:t>Invariant</a:t>
                      </a:r>
                    </a:p>
                  </a:txBody>
                  <a:tcPr marT="91440"/>
                </a:tc>
                <a:tc>
                  <a:txBody>
                    <a:bodyPr/>
                    <a:lstStyle/>
                    <a:p>
                      <a:endParaRPr lang="en-US" sz="3200"/>
                    </a:p>
                  </a:txBody>
                  <a:tcPr marT="91440"/>
                </a:tc>
                <a:tc>
                  <a:txBody>
                    <a:bodyPr/>
                    <a:lstStyle/>
                    <a:p>
                      <a:endParaRPr lang="en-US" sz="3200"/>
                    </a:p>
                  </a:txBody>
                  <a:tcPr marT="91440"/>
                </a:tc>
                <a:tc>
                  <a:txBody>
                    <a:bodyPr/>
                    <a:lstStyle/>
                    <a:p>
                      <a:endParaRPr lang="en-US" sz="3200" dirty="0"/>
                    </a:p>
                  </a:txBody>
                  <a:tcPr marT="91440"/>
                </a:tc>
                <a:extLst>
                  <a:ext uri="{0D108BD9-81ED-4DB2-BD59-A6C34878D82A}">
                    <a16:rowId xmlns:a16="http://schemas.microsoft.com/office/drawing/2014/main" val="1021453636"/>
                  </a:ext>
                </a:extLst>
              </a:tr>
              <a:tr h="818868">
                <a:tc>
                  <a:txBody>
                    <a:bodyPr/>
                    <a:lstStyle/>
                    <a:p>
                      <a:r>
                        <a:rPr lang="en-US" sz="3200" dirty="0"/>
                        <a:t>Partial pooled</a:t>
                      </a:r>
                    </a:p>
                  </a:txBody>
                  <a:tcPr marT="91440"/>
                </a:tc>
                <a:tc>
                  <a:txBody>
                    <a:bodyPr/>
                    <a:lstStyle/>
                    <a:p>
                      <a:endParaRPr lang="en-US" sz="3200"/>
                    </a:p>
                  </a:txBody>
                  <a:tcPr marT="91440"/>
                </a:tc>
                <a:tc>
                  <a:txBody>
                    <a:bodyPr/>
                    <a:lstStyle/>
                    <a:p>
                      <a:endParaRPr lang="en-US" sz="3200"/>
                    </a:p>
                  </a:txBody>
                  <a:tcPr marT="91440"/>
                </a:tc>
                <a:tc>
                  <a:txBody>
                    <a:bodyPr/>
                    <a:lstStyle/>
                    <a:p>
                      <a:endParaRPr lang="en-US" sz="3200" dirty="0"/>
                    </a:p>
                  </a:txBody>
                  <a:tcPr marT="91440"/>
                </a:tc>
                <a:extLst>
                  <a:ext uri="{0D108BD9-81ED-4DB2-BD59-A6C34878D82A}">
                    <a16:rowId xmlns:a16="http://schemas.microsoft.com/office/drawing/2014/main" val="2194721385"/>
                  </a:ext>
                </a:extLst>
              </a:tr>
            </a:tbl>
          </a:graphicData>
        </a:graphic>
      </p:graphicFrame>
      <p:grpSp>
        <p:nvGrpSpPr>
          <p:cNvPr id="43" name="Group 42">
            <a:extLst>
              <a:ext uri="{FF2B5EF4-FFF2-40B4-BE49-F238E27FC236}">
                <a16:creationId xmlns:a16="http://schemas.microsoft.com/office/drawing/2014/main" id="{47FBE929-F6F8-554F-9DE5-3EEB805EAF9C}"/>
              </a:ext>
            </a:extLst>
          </p:cNvPr>
          <p:cNvGrpSpPr/>
          <p:nvPr/>
        </p:nvGrpSpPr>
        <p:grpSpPr>
          <a:xfrm>
            <a:off x="15234339" y="21309517"/>
            <a:ext cx="19864894" cy="4509316"/>
            <a:chOff x="16106807" y="21261872"/>
            <a:chExt cx="21403228" cy="5686159"/>
          </a:xfrm>
        </p:grpSpPr>
        <p:grpSp>
          <p:nvGrpSpPr>
            <p:cNvPr id="33" name="Group 32">
              <a:extLst>
                <a:ext uri="{FF2B5EF4-FFF2-40B4-BE49-F238E27FC236}">
                  <a16:creationId xmlns:a16="http://schemas.microsoft.com/office/drawing/2014/main" id="{40C4E26E-74F8-F247-9EF4-FE120CD2B2E3}"/>
                </a:ext>
              </a:extLst>
            </p:cNvPr>
            <p:cNvGrpSpPr/>
            <p:nvPr/>
          </p:nvGrpSpPr>
          <p:grpSpPr>
            <a:xfrm>
              <a:off x="30499635" y="21261874"/>
              <a:ext cx="7010400" cy="5686157"/>
              <a:chOff x="30808087" y="22860000"/>
              <a:chExt cx="7010400" cy="5686157"/>
            </a:xfrm>
          </p:grpSpPr>
          <p:pic>
            <p:nvPicPr>
              <p:cNvPr id="31" name="Picture 30">
                <a:extLst>
                  <a:ext uri="{FF2B5EF4-FFF2-40B4-BE49-F238E27FC236}">
                    <a16:creationId xmlns:a16="http://schemas.microsoft.com/office/drawing/2014/main" id="{0DDF6771-ABA1-A54B-BE2D-74C9D00A68B7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30808087" y="23402657"/>
                <a:ext cx="7010400" cy="5143500"/>
              </a:xfrm>
              <a:prstGeom prst="rect">
                <a:avLst/>
              </a:prstGeom>
            </p:spPr>
          </p:pic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CEA87611-F402-5A42-9C30-45B7187DF97F}"/>
                  </a:ext>
                </a:extLst>
              </p:cNvPr>
              <p:cNvSpPr txBox="1"/>
              <p:nvPr/>
            </p:nvSpPr>
            <p:spPr>
              <a:xfrm>
                <a:off x="30808087" y="22860000"/>
                <a:ext cx="7010400" cy="65977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NM: </a:t>
                </a:r>
                <a:r>
                  <a:rPr lang="en-US" sz="2800" dirty="0" err="1"/>
                  <a:t>NegExp</a:t>
                </a:r>
                <a:r>
                  <a:rPr lang="en-US" sz="2800" dirty="0"/>
                  <a:t> detrend with 25-yr spline</a:t>
                </a:r>
              </a:p>
            </p:txBody>
          </p:sp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AAC9C1F0-6C62-3949-9362-4DD42D528705}"/>
                </a:ext>
              </a:extLst>
            </p:cNvPr>
            <p:cNvGrpSpPr/>
            <p:nvPr/>
          </p:nvGrpSpPr>
          <p:grpSpPr>
            <a:xfrm>
              <a:off x="23304653" y="21261873"/>
              <a:ext cx="7010400" cy="5686158"/>
              <a:chOff x="23304653" y="21261873"/>
              <a:chExt cx="7010400" cy="5686158"/>
            </a:xfrm>
          </p:grpSpPr>
          <p:sp>
            <p:nvSpPr>
              <p:cNvPr id="36" name="TextBox 35">
                <a:extLst>
                  <a:ext uri="{FF2B5EF4-FFF2-40B4-BE49-F238E27FC236}">
                    <a16:creationId xmlns:a16="http://schemas.microsoft.com/office/drawing/2014/main" id="{0F9DEAB2-808B-E34F-8A3E-98C1BEFBF62E}"/>
                  </a:ext>
                </a:extLst>
              </p:cNvPr>
              <p:cNvSpPr txBox="1"/>
              <p:nvPr/>
            </p:nvSpPr>
            <p:spPr>
              <a:xfrm>
                <a:off x="23304653" y="21261873"/>
                <a:ext cx="7010400" cy="65977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NM: </a:t>
                </a:r>
                <a:r>
                  <a:rPr lang="en-US" sz="2800" dirty="0" err="1"/>
                  <a:t>NegExp</a:t>
                </a:r>
                <a:r>
                  <a:rPr lang="en-US" sz="2800" dirty="0"/>
                  <a:t> detrend with changepoint</a:t>
                </a:r>
              </a:p>
            </p:txBody>
          </p:sp>
          <p:pic>
            <p:nvPicPr>
              <p:cNvPr id="37" name="Picture 36">
                <a:extLst>
                  <a:ext uri="{FF2B5EF4-FFF2-40B4-BE49-F238E27FC236}">
                    <a16:creationId xmlns:a16="http://schemas.microsoft.com/office/drawing/2014/main" id="{EACC63CB-D0A9-374E-AC78-5D9D5312453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3304653" y="21804531"/>
                <a:ext cx="7010400" cy="5143500"/>
              </a:xfrm>
              <a:prstGeom prst="rect">
                <a:avLst/>
              </a:prstGeom>
            </p:spPr>
          </p:pic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20E1916C-778E-AC4A-94D7-7D9ACBEE93BE}"/>
                </a:ext>
              </a:extLst>
            </p:cNvPr>
            <p:cNvGrpSpPr/>
            <p:nvPr/>
          </p:nvGrpSpPr>
          <p:grpSpPr>
            <a:xfrm>
              <a:off x="16106807" y="21261872"/>
              <a:ext cx="7010400" cy="5686159"/>
              <a:chOff x="15360446" y="21261872"/>
              <a:chExt cx="7010400" cy="5686159"/>
            </a:xfrm>
          </p:grpSpPr>
          <p:sp>
            <p:nvSpPr>
              <p:cNvPr id="39" name="TextBox 38">
                <a:extLst>
                  <a:ext uri="{FF2B5EF4-FFF2-40B4-BE49-F238E27FC236}">
                    <a16:creationId xmlns:a16="http://schemas.microsoft.com/office/drawing/2014/main" id="{60958F6C-E888-2C4A-B175-1792BC180247}"/>
                  </a:ext>
                </a:extLst>
              </p:cNvPr>
              <p:cNvSpPr txBox="1"/>
              <p:nvPr/>
            </p:nvSpPr>
            <p:spPr>
              <a:xfrm>
                <a:off x="15360446" y="21261872"/>
                <a:ext cx="7010400" cy="54265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2800" dirty="0"/>
                  <a:t>NM: </a:t>
                </a:r>
                <a:r>
                  <a:rPr lang="en-US" sz="2800" dirty="0" err="1"/>
                  <a:t>NegExp</a:t>
                </a:r>
                <a:r>
                  <a:rPr lang="en-US" sz="2800" dirty="0"/>
                  <a:t> detrend with linear relationship</a:t>
                </a:r>
              </a:p>
            </p:txBody>
          </p:sp>
          <p:pic>
            <p:nvPicPr>
              <p:cNvPr id="40" name="Picture 39">
                <a:extLst>
                  <a:ext uri="{FF2B5EF4-FFF2-40B4-BE49-F238E27FC236}">
                    <a16:creationId xmlns:a16="http://schemas.microsoft.com/office/drawing/2014/main" id="{D63A3517-EA78-5F45-B0E6-C6972E31963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5360446" y="21804531"/>
                <a:ext cx="7010400" cy="5143500"/>
              </a:xfrm>
              <a:prstGeom prst="rect">
                <a:avLst/>
              </a:prstGeom>
            </p:spPr>
          </p:pic>
        </p:grpSp>
      </p:grpSp>
      <p:pic>
        <p:nvPicPr>
          <p:cNvPr id="30" name="Picture 29">
            <a:extLst>
              <a:ext uri="{FF2B5EF4-FFF2-40B4-BE49-F238E27FC236}">
                <a16:creationId xmlns:a16="http://schemas.microsoft.com/office/drawing/2014/main" id="{CD1F9057-9D82-1340-801E-B630A26840FD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3550" y="20317387"/>
            <a:ext cx="4217467" cy="3163100"/>
          </a:xfrm>
          <a:prstGeom prst="rect">
            <a:avLst/>
          </a:prstGeom>
        </p:spPr>
      </p:pic>
      <p:grpSp>
        <p:nvGrpSpPr>
          <p:cNvPr id="41" name="Group 40">
            <a:extLst>
              <a:ext uri="{FF2B5EF4-FFF2-40B4-BE49-F238E27FC236}">
                <a16:creationId xmlns:a16="http://schemas.microsoft.com/office/drawing/2014/main" id="{EA4266AE-3D10-AF49-97D3-562A958D6CE0}"/>
              </a:ext>
            </a:extLst>
          </p:cNvPr>
          <p:cNvGrpSpPr/>
          <p:nvPr/>
        </p:nvGrpSpPr>
        <p:grpSpPr>
          <a:xfrm>
            <a:off x="39586716" y="24263498"/>
            <a:ext cx="9713645" cy="8072676"/>
            <a:chOff x="12476899" y="7531682"/>
            <a:chExt cx="14176444" cy="11499268"/>
          </a:xfrm>
        </p:grpSpPr>
        <p:grpSp>
          <p:nvGrpSpPr>
            <p:cNvPr id="48" name="Group 47">
              <a:extLst>
                <a:ext uri="{FF2B5EF4-FFF2-40B4-BE49-F238E27FC236}">
                  <a16:creationId xmlns:a16="http://schemas.microsoft.com/office/drawing/2014/main" id="{4F4AF618-E257-6547-85A6-9CF762D9209F}"/>
                </a:ext>
              </a:extLst>
            </p:cNvPr>
            <p:cNvGrpSpPr/>
            <p:nvPr/>
          </p:nvGrpSpPr>
          <p:grpSpPr>
            <a:xfrm>
              <a:off x="19642943" y="13344791"/>
              <a:ext cx="7010400" cy="5686159"/>
              <a:chOff x="21183600" y="13344791"/>
              <a:chExt cx="7010400" cy="5686159"/>
            </a:xfrm>
          </p:grpSpPr>
          <p:pic>
            <p:nvPicPr>
              <p:cNvPr id="42" name="Picture 41">
                <a:extLst>
                  <a:ext uri="{FF2B5EF4-FFF2-40B4-BE49-F238E27FC236}">
                    <a16:creationId xmlns:a16="http://schemas.microsoft.com/office/drawing/2014/main" id="{9AC73E57-9AE4-6A4D-BD84-8BB0D77CAB7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1183600" y="13887450"/>
                <a:ext cx="7010400" cy="5143500"/>
              </a:xfrm>
              <a:prstGeom prst="rect">
                <a:avLst/>
              </a:prstGeom>
            </p:spPr>
          </p:pic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2AE17F3C-561B-3342-934D-46301248D2E3}"/>
                  </a:ext>
                </a:extLst>
              </p:cNvPr>
              <p:cNvSpPr txBox="1"/>
              <p:nvPr/>
            </p:nvSpPr>
            <p:spPr>
              <a:xfrm>
                <a:off x="21183600" y="13344791"/>
                <a:ext cx="7010400" cy="135209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dirty="0"/>
                  <a:t>Torne: </a:t>
                </a:r>
                <a:r>
                  <a:rPr lang="en-US" sz="2800" dirty="0" err="1"/>
                  <a:t>NegExp</a:t>
                </a:r>
                <a:r>
                  <a:rPr lang="en-US" sz="2800" dirty="0"/>
                  <a:t> invariant with 25-yr spline</a:t>
                </a:r>
              </a:p>
            </p:txBody>
          </p:sp>
        </p:grpSp>
        <p:grpSp>
          <p:nvGrpSpPr>
            <p:cNvPr id="49" name="Group 48">
              <a:extLst>
                <a:ext uri="{FF2B5EF4-FFF2-40B4-BE49-F238E27FC236}">
                  <a16:creationId xmlns:a16="http://schemas.microsoft.com/office/drawing/2014/main" id="{B4AF1C93-2217-E94C-B6BE-97DA43050B7A}"/>
                </a:ext>
              </a:extLst>
            </p:cNvPr>
            <p:cNvGrpSpPr/>
            <p:nvPr/>
          </p:nvGrpSpPr>
          <p:grpSpPr>
            <a:xfrm>
              <a:off x="19642943" y="7531682"/>
              <a:ext cx="7010400" cy="5690352"/>
              <a:chOff x="29999968" y="13344791"/>
              <a:chExt cx="7010400" cy="5690352"/>
            </a:xfrm>
          </p:grpSpPr>
          <p:pic>
            <p:nvPicPr>
              <p:cNvPr id="44" name="Picture 43">
                <a:extLst>
                  <a:ext uri="{FF2B5EF4-FFF2-40B4-BE49-F238E27FC236}">
                    <a16:creationId xmlns:a16="http://schemas.microsoft.com/office/drawing/2014/main" id="{4BE1EE1A-C577-CB48-9C98-1B007D7EF2B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1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29999968" y="13891643"/>
                <a:ext cx="7010400" cy="5143500"/>
              </a:xfrm>
              <a:prstGeom prst="rect">
                <a:avLst/>
              </a:prstGeom>
            </p:spPr>
          </p:pic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1A9294AA-3387-7148-958F-79C3C27E3401}"/>
                  </a:ext>
                </a:extLst>
              </p:cNvPr>
              <p:cNvSpPr txBox="1"/>
              <p:nvPr/>
            </p:nvSpPr>
            <p:spPr>
              <a:xfrm>
                <a:off x="29999968" y="13344791"/>
                <a:ext cx="7010400" cy="135209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dirty="0"/>
                  <a:t>Torne: </a:t>
                </a:r>
                <a:r>
                  <a:rPr lang="en-US" sz="2800" dirty="0" err="1"/>
                  <a:t>NegExp</a:t>
                </a:r>
                <a:r>
                  <a:rPr lang="en-US" sz="2800" dirty="0"/>
                  <a:t> detrend with changepoint</a:t>
                </a:r>
              </a:p>
            </p:txBody>
          </p:sp>
        </p:grp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E486218F-5279-4849-A8B4-3885AE7DBE9B}"/>
                </a:ext>
              </a:extLst>
            </p:cNvPr>
            <p:cNvGrpSpPr/>
            <p:nvPr/>
          </p:nvGrpSpPr>
          <p:grpSpPr>
            <a:xfrm>
              <a:off x="12476899" y="13344791"/>
              <a:ext cx="7010400" cy="5686159"/>
              <a:chOff x="12476899" y="13344791"/>
              <a:chExt cx="7010400" cy="5686159"/>
            </a:xfrm>
          </p:grpSpPr>
          <p:pic>
            <p:nvPicPr>
              <p:cNvPr id="52" name="Picture 51">
                <a:extLst>
                  <a:ext uri="{FF2B5EF4-FFF2-40B4-BE49-F238E27FC236}">
                    <a16:creationId xmlns:a16="http://schemas.microsoft.com/office/drawing/2014/main" id="{995D6408-1832-1D47-9B61-21AFBDD4648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0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2476899" y="13887450"/>
                <a:ext cx="7010400" cy="5143500"/>
              </a:xfrm>
              <a:prstGeom prst="rect">
                <a:avLst/>
              </a:prstGeom>
            </p:spPr>
          </p:pic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93747236-4C02-C644-92AB-6416AE3CD718}"/>
                  </a:ext>
                </a:extLst>
              </p:cNvPr>
              <p:cNvSpPr txBox="1"/>
              <p:nvPr/>
            </p:nvSpPr>
            <p:spPr>
              <a:xfrm>
                <a:off x="12476899" y="13344791"/>
                <a:ext cx="7010400" cy="135209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dirty="0"/>
                  <a:t>Torne: </a:t>
                </a:r>
                <a:r>
                  <a:rPr lang="en-US" sz="2800" dirty="0" err="1"/>
                  <a:t>NegExp</a:t>
                </a:r>
                <a:r>
                  <a:rPr lang="en-US" sz="2800" dirty="0"/>
                  <a:t> detrend with 25-yr spline</a:t>
                </a:r>
              </a:p>
            </p:txBody>
          </p:sp>
        </p:grpSp>
        <p:grpSp>
          <p:nvGrpSpPr>
            <p:cNvPr id="38" name="Group 37">
              <a:extLst>
                <a:ext uri="{FF2B5EF4-FFF2-40B4-BE49-F238E27FC236}">
                  <a16:creationId xmlns:a16="http://schemas.microsoft.com/office/drawing/2014/main" id="{69968235-0C49-3041-9A4E-FA3A74668F9A}"/>
                </a:ext>
              </a:extLst>
            </p:cNvPr>
            <p:cNvGrpSpPr/>
            <p:nvPr/>
          </p:nvGrpSpPr>
          <p:grpSpPr>
            <a:xfrm>
              <a:off x="12476899" y="7534406"/>
              <a:ext cx="7010400" cy="5687628"/>
              <a:chOff x="4746507" y="13359961"/>
              <a:chExt cx="7010400" cy="5687628"/>
            </a:xfrm>
          </p:grpSpPr>
          <p:pic>
            <p:nvPicPr>
              <p:cNvPr id="35" name="Picture 34">
                <a:extLst>
                  <a:ext uri="{FF2B5EF4-FFF2-40B4-BE49-F238E27FC236}">
                    <a16:creationId xmlns:a16="http://schemas.microsoft.com/office/drawing/2014/main" id="{0FA0ECE9-56A5-B444-A6A2-5DDD20B90DB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1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4746507" y="13904089"/>
                <a:ext cx="7010400" cy="5143500"/>
              </a:xfrm>
              <a:prstGeom prst="rect">
                <a:avLst/>
              </a:prstGeom>
            </p:spPr>
          </p:pic>
          <p:sp>
            <p:nvSpPr>
              <p:cNvPr id="55" name="TextBox 54">
                <a:extLst>
                  <a:ext uri="{FF2B5EF4-FFF2-40B4-BE49-F238E27FC236}">
                    <a16:creationId xmlns:a16="http://schemas.microsoft.com/office/drawing/2014/main" id="{F58B7479-3F8B-4642-8559-1F51FF030EB1}"/>
                  </a:ext>
                </a:extLst>
              </p:cNvPr>
              <p:cNvSpPr txBox="1"/>
              <p:nvPr/>
            </p:nvSpPr>
            <p:spPr>
              <a:xfrm>
                <a:off x="4746507" y="13359961"/>
                <a:ext cx="7010400" cy="135209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dirty="0"/>
                  <a:t>Torne: Spline detrend with linear relationship</a:t>
                </a:r>
              </a:p>
            </p:txBody>
          </p:sp>
        </p:grpSp>
      </p:grpSp>
      <p:graphicFrame>
        <p:nvGraphicFramePr>
          <p:cNvPr id="56" name="Table 55">
            <a:extLst>
              <a:ext uri="{FF2B5EF4-FFF2-40B4-BE49-F238E27FC236}">
                <a16:creationId xmlns:a16="http://schemas.microsoft.com/office/drawing/2014/main" id="{3EF346D2-AEAB-8446-9CAF-832B1DF95D6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83453698"/>
              </p:ext>
            </p:extLst>
          </p:nvPr>
        </p:nvGraphicFramePr>
        <p:xfrm>
          <a:off x="26273900" y="26862851"/>
          <a:ext cx="9502187" cy="51379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04413">
                  <a:extLst>
                    <a:ext uri="{9D8B030D-6E8A-4147-A177-3AD203B41FA5}">
                      <a16:colId xmlns:a16="http://schemas.microsoft.com/office/drawing/2014/main" val="3637600754"/>
                    </a:ext>
                  </a:extLst>
                </a:gridCol>
                <a:gridCol w="1559702">
                  <a:extLst>
                    <a:ext uri="{9D8B030D-6E8A-4147-A177-3AD203B41FA5}">
                      <a16:colId xmlns:a16="http://schemas.microsoft.com/office/drawing/2014/main" val="1292593401"/>
                    </a:ext>
                  </a:extLst>
                </a:gridCol>
                <a:gridCol w="2047109">
                  <a:extLst>
                    <a:ext uri="{9D8B030D-6E8A-4147-A177-3AD203B41FA5}">
                      <a16:colId xmlns:a16="http://schemas.microsoft.com/office/drawing/2014/main" val="2241614220"/>
                    </a:ext>
                  </a:extLst>
                </a:gridCol>
                <a:gridCol w="1520710">
                  <a:extLst>
                    <a:ext uri="{9D8B030D-6E8A-4147-A177-3AD203B41FA5}">
                      <a16:colId xmlns:a16="http://schemas.microsoft.com/office/drawing/2014/main" val="187148055"/>
                    </a:ext>
                  </a:extLst>
                </a:gridCol>
                <a:gridCol w="1370253">
                  <a:extLst>
                    <a:ext uri="{9D8B030D-6E8A-4147-A177-3AD203B41FA5}">
                      <a16:colId xmlns:a16="http://schemas.microsoft.com/office/drawing/2014/main" val="2038161278"/>
                    </a:ext>
                  </a:extLst>
                </a:gridCol>
              </a:tblGrid>
              <a:tr h="1027599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Model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R2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Pearson_R2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RE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1" i="0" u="none" strike="noStrike" dirty="0">
                          <a:solidFill>
                            <a:schemeClr val="bg1"/>
                          </a:solidFill>
                          <a:effectLst/>
                          <a:latin typeface="Calibri" panose="020F0502020204030204" pitchFamily="34" charset="0"/>
                        </a:rPr>
                        <a:t>CE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089417911"/>
                  </a:ext>
                </a:extLst>
              </a:tr>
              <a:tr h="1027599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Negexp</a:t>
                      </a:r>
                      <a:r>
                        <a:rPr lang="en-US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linear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0.584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0.376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0.367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0.317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805138835"/>
                  </a:ext>
                </a:extLst>
              </a:tr>
              <a:tr h="1027599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Negexp</a:t>
                      </a:r>
                      <a:r>
                        <a:rPr lang="en-US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1change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0.384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0.421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0.437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0.393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95888192"/>
                  </a:ext>
                </a:extLst>
              </a:tr>
              <a:tr h="1027599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Mean </a:t>
                      </a:r>
                      <a:r>
                        <a:rPr lang="en-US" sz="3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changept</a:t>
                      </a:r>
                      <a:endParaRPr lang="en-US" sz="3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0.651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0.448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0.401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0.353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548135457"/>
                  </a:ext>
                </a:extLst>
              </a:tr>
              <a:tr h="1027599"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Negexp</a:t>
                      </a:r>
                      <a:r>
                        <a:rPr lang="en-US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 spline25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0.683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0.362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0.277</a:t>
                      </a: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3200" b="0" i="0" u="none" strike="noStrike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</a:rPr>
                        <a:t>0.220</a:t>
                      </a: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418073790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762990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A148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90819F-FE92-412D-A3A4-C7AB34024A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4710" y="6202683"/>
            <a:ext cx="42588180" cy="18318473"/>
          </a:xfrm>
        </p:spPr>
        <p:txBody>
          <a:bodyPr>
            <a:normAutofit fontScale="90000"/>
          </a:bodyPr>
          <a:lstStyle/>
          <a:p>
            <a:pPr>
              <a:lnSpc>
                <a:spcPct val="120000"/>
              </a:lnSpc>
            </a:pPr>
            <a:r>
              <a:rPr lang="en-US" b="1" dirty="0">
                <a:solidFill>
                  <a:srgbClr val="E1BEE7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Notes:</a:t>
            </a:r>
            <a:r>
              <a:rPr lang="en-US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br>
              <a:rPr lang="en-US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en-US" sz="147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1. </a:t>
            </a:r>
            <a:r>
              <a:rPr lang="en-US" sz="147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Correct fonts</a:t>
            </a:r>
            <a:r>
              <a:rPr lang="en-US" sz="147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won’t load until you open this in PowerPoint</a:t>
            </a:r>
            <a:r>
              <a:rPr lang="en-US" sz="14700" dirty="0">
                <a:solidFill>
                  <a:srgbClr val="757575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14700" dirty="0">
                <a:solidFill>
                  <a:srgbClr val="9E9E9E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(e.g., if you’re previewing this in your browser it’ll look uglier than it actually is)</a:t>
            </a:r>
            <a:r>
              <a:rPr lang="en-US" sz="147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  <a:br>
              <a:rPr lang="en-US" sz="147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</a:br>
            <a:br>
              <a:rPr lang="en-US" sz="147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en-US" sz="147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2. Generate </a:t>
            </a:r>
            <a:r>
              <a:rPr lang="en-US" sz="147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QR</a:t>
            </a:r>
            <a:r>
              <a:rPr lang="en-US" sz="147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codes here:</a:t>
            </a:r>
            <a:br>
              <a:rPr lang="en-US" sz="147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en-US" sz="9600" dirty="0">
                <a:latin typeface="Verdana" panose="020B0604030504040204" pitchFamily="34" charset="0"/>
                <a:ea typeface="Verdana" panose="020B0604030504040204" pitchFamily="34" charset="0"/>
                <a:cs typeface="Arial" panose="020B0604020202020204" pitchFamily="34" charset="0"/>
                <a:hlinkClick r:id="rId2"/>
              </a:rPr>
              <a:t>https://www.qrcode-monkey.com/</a:t>
            </a:r>
            <a:br>
              <a:rPr lang="en-US" sz="147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</a:br>
            <a:endParaRPr lang="en-US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49613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1ABED-F630-40F1-81A5-EEC922E48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 Black" panose="020B0A04020102020204" pitchFamily="34" charset="0"/>
              </a:rPr>
              <a:t>FAQ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9E007E-F751-4980-B13D-3DDB68024B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4710" y="7239000"/>
            <a:ext cx="42588180" cy="208864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6000" b="1" dirty="0">
                <a:latin typeface="Lato" panose="020F0502020204030203" pitchFamily="34" charset="0"/>
                <a:cs typeface="Arial" panose="020B0604020202020204" pitchFamily="34" charset="0"/>
              </a:rPr>
              <a:t>How do I create a QR code?</a:t>
            </a:r>
          </a:p>
          <a:p>
            <a:r>
              <a:rPr lang="en-US" sz="6000" dirty="0">
                <a:latin typeface="Lato" panose="020F0502020204030203" pitchFamily="34" charset="0"/>
                <a:cs typeface="Arial" panose="020B0604020202020204" pitchFamily="34" charset="0"/>
                <a:hlinkClick r:id="rId2"/>
              </a:rPr>
              <a:t>https://www.qrcode-monkey.com/</a:t>
            </a:r>
          </a:p>
          <a:p>
            <a:r>
              <a:rPr lang="en-US" sz="6000" dirty="0">
                <a:latin typeface="Lato" panose="020F0502020204030203" pitchFamily="34" charset="0"/>
                <a:cs typeface="Arial" panose="020B0604020202020204" pitchFamily="34" charset="0"/>
                <a:hlinkClick r:id="rId3"/>
              </a:rPr>
              <a:t>https://www.qrstuff.com/</a:t>
            </a:r>
            <a:endParaRPr lang="en-US" sz="60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sz="60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6000" b="1" dirty="0">
                <a:latin typeface="Lato" panose="020F0502020204030203" pitchFamily="34" charset="0"/>
                <a:cs typeface="Arial" panose="020B0604020202020204" pitchFamily="34" charset="0"/>
              </a:rPr>
              <a:t>What if my intro/methods/results doesn’t fit in the silent bar?</a:t>
            </a:r>
          </a:p>
          <a:p>
            <a:r>
              <a:rPr lang="en-US" sz="6000" dirty="0">
                <a:latin typeface="Lato" panose="020F0502020204030203" pitchFamily="34" charset="0"/>
                <a:cs typeface="Arial" panose="020B0604020202020204" pitchFamily="34" charset="0"/>
              </a:rPr>
              <a:t>If you’re trying to put so much into that bar that it doesn’t fit, they won’t have time to read it anyway. First try moving stuff to the ammo bar. Next, cut </a:t>
            </a:r>
            <a:r>
              <a:rPr lang="en-US" sz="6000" dirty="0" err="1">
                <a:latin typeface="Lato" panose="020F0502020204030203" pitchFamily="34" charset="0"/>
                <a:cs typeface="Arial" panose="020B0604020202020204" pitchFamily="34" charset="0"/>
              </a:rPr>
              <a:t>cut</a:t>
            </a:r>
            <a:r>
              <a:rPr lang="en-US" sz="6000" dirty="0">
                <a:latin typeface="Lato" panose="020F0502020204030203" pitchFamily="34" charset="0"/>
                <a:cs typeface="Arial" panose="020B0604020202020204" pitchFamily="34" charset="0"/>
              </a:rPr>
              <a:t> </a:t>
            </a:r>
            <a:r>
              <a:rPr lang="en-US" sz="6000" dirty="0" err="1">
                <a:latin typeface="Lato" panose="020F0502020204030203" pitchFamily="34" charset="0"/>
                <a:cs typeface="Arial" panose="020B0604020202020204" pitchFamily="34" charset="0"/>
              </a:rPr>
              <a:t>cut</a:t>
            </a:r>
            <a:r>
              <a:rPr lang="en-US" sz="6000" dirty="0">
                <a:latin typeface="Lato" panose="020F0502020204030203" pitchFamily="34" charset="0"/>
                <a:cs typeface="Arial" panose="020B0604020202020204" pitchFamily="34" charset="0"/>
              </a:rPr>
              <a:t>.</a:t>
            </a:r>
          </a:p>
          <a:p>
            <a:r>
              <a:rPr lang="en-US" sz="6000" dirty="0">
                <a:latin typeface="Lato" panose="020F0502020204030203" pitchFamily="34" charset="0"/>
                <a:cs typeface="Arial" panose="020B0604020202020204" pitchFamily="34" charset="0"/>
              </a:rPr>
              <a:t>Instead of trying to fill space, you’re trying to conserve space.</a:t>
            </a:r>
          </a:p>
          <a:p>
            <a:endParaRPr lang="en-US" sz="6000" dirty="0">
              <a:latin typeface="Lato" panose="020F0502020204030203" pitchFamily="34" charset="0"/>
            </a:endParaRPr>
          </a:p>
          <a:p>
            <a:pPr marL="0" indent="0">
              <a:buNone/>
            </a:pPr>
            <a:r>
              <a:rPr lang="en-US" sz="6000" b="1" dirty="0">
                <a:latin typeface="Lato" panose="020F0502020204030203" pitchFamily="34" charset="0"/>
                <a:cs typeface="Arial" panose="020B0604020202020204" pitchFamily="34" charset="0"/>
              </a:rPr>
              <a:t>What if I have a really important graph or picture?</a:t>
            </a:r>
          </a:p>
          <a:p>
            <a:r>
              <a:rPr lang="en-US" sz="6000" dirty="0">
                <a:latin typeface="Lato" panose="020F0502020204030203" pitchFamily="34" charset="0"/>
              </a:rPr>
              <a:t>Move the QR Code to the Silent Presenter, then put your graph/image in the middle.</a:t>
            </a:r>
          </a:p>
        </p:txBody>
      </p:sp>
    </p:spTree>
    <p:extLst>
      <p:ext uri="{BB962C8B-B14F-4D97-AF65-F5344CB8AC3E}">
        <p14:creationId xmlns:p14="http://schemas.microsoft.com/office/powerpoint/2010/main" val="31844504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5994</TotalTime>
  <Words>581</Words>
  <Application>Microsoft Macintosh PowerPoint</Application>
  <PresentationFormat>Custom</PresentationFormat>
  <Paragraphs>111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4" baseType="lpstr">
      <vt:lpstr>Arial</vt:lpstr>
      <vt:lpstr>Arial Black</vt:lpstr>
      <vt:lpstr>Calibri</vt:lpstr>
      <vt:lpstr>Calibri Light</vt:lpstr>
      <vt:lpstr>Cambria</vt:lpstr>
      <vt:lpstr>Cambria Math</vt:lpstr>
      <vt:lpstr>Lato</vt:lpstr>
      <vt:lpstr>Lato Black</vt:lpstr>
      <vt:lpstr>Times New Roman</vt:lpstr>
      <vt:lpstr>Verdana</vt:lpstr>
      <vt:lpstr>Office Theme</vt:lpstr>
      <vt:lpstr>Modeling biological tree growth and climate simultaneously properly accounts for uncertainty and allows for flexible and explicit sub-models of growth and climate  Reconstructions are highly dependent on assumptions of climate and climate-growth  relationships</vt:lpstr>
      <vt:lpstr>Notes:  1. Correct fonts won’t load until you open this in PowerPoint (e.g., if you’re previewing this in your browser it’ll look uglier than it actually is).  2. Generate QR codes here: https://www.qrcode-monkey.com/ </vt:lpstr>
      <vt:lpstr>FAQ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Mike Morrison</dc:creator>
  <cp:lastModifiedBy>Daniel J Hocking</cp:lastModifiedBy>
  <cp:revision>164</cp:revision>
  <dcterms:created xsi:type="dcterms:W3CDTF">2018-09-16T19:13:41Z</dcterms:created>
  <dcterms:modified xsi:type="dcterms:W3CDTF">2019-04-02T03:24:44Z</dcterms:modified>
</cp:coreProperties>
</file>

<file path=docProps/thumbnail.jpeg>
</file>